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59" r:id="rId3"/>
    <p:sldId id="672" r:id="rId4"/>
    <p:sldId id="668" r:id="rId5"/>
    <p:sldId id="669" r:id="rId6"/>
    <p:sldId id="670" r:id="rId7"/>
    <p:sldId id="671" r:id="rId8"/>
    <p:sldId id="673" r:id="rId9"/>
    <p:sldId id="675" r:id="rId10"/>
    <p:sldId id="674" r:id="rId11"/>
    <p:sldId id="666" r:id="rId12"/>
    <p:sldId id="676" r:id="rId13"/>
    <p:sldId id="677" r:id="rId14"/>
    <p:sldId id="678" r:id="rId15"/>
    <p:sldId id="679" r:id="rId16"/>
    <p:sldId id="680" r:id="rId17"/>
    <p:sldId id="681" r:id="rId18"/>
    <p:sldId id="682" r:id="rId19"/>
    <p:sldId id="683" r:id="rId20"/>
    <p:sldId id="684" r:id="rId21"/>
    <p:sldId id="685" r:id="rId22"/>
    <p:sldId id="686" r:id="rId23"/>
    <p:sldId id="687" r:id="rId24"/>
    <p:sldId id="689" r:id="rId25"/>
    <p:sldId id="688" r:id="rId26"/>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8" d="100"/>
          <a:sy n="108" d="100"/>
        </p:scale>
        <p:origin x="6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6DE64D-4B6D-4D84-8993-C60ED856220D}" type="datetimeFigureOut">
              <a:rPr lang="es-CL" smtClean="0"/>
              <a:t>20-07-2023</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88056-1E65-45D1-9979-BC0DDDC4D8EA}" type="slidenum">
              <a:rPr lang="es-CL" smtClean="0"/>
              <a:t>‹Nº›</a:t>
            </a:fld>
            <a:endParaRPr lang="es-CL"/>
          </a:p>
        </p:txBody>
      </p:sp>
    </p:spTree>
    <p:extLst>
      <p:ext uri="{BB962C8B-B14F-4D97-AF65-F5344CB8AC3E}">
        <p14:creationId xmlns:p14="http://schemas.microsoft.com/office/powerpoint/2010/main" val="3948841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f34300120_0_84:notes"/>
          <p:cNvSpPr txBox="1">
            <a:spLocks noGrp="1"/>
          </p:cNvSpPr>
          <p:nvPr>
            <p:ph type="body" idx="1"/>
          </p:nvPr>
        </p:nvSpPr>
        <p:spPr>
          <a:xfrm>
            <a:off x="685800" y="4343406"/>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7f3430012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4CEB033-12D5-F64D-8FF9-F6A4ADB5A2CA}" type="slidenum">
              <a:rPr lang="es-CL" smtClean="0"/>
              <a:t>10</a:t>
            </a:fld>
            <a:endParaRPr lang="es-CL"/>
          </a:p>
        </p:txBody>
      </p:sp>
    </p:spTree>
    <p:extLst>
      <p:ext uri="{BB962C8B-B14F-4D97-AF65-F5344CB8AC3E}">
        <p14:creationId xmlns:p14="http://schemas.microsoft.com/office/powerpoint/2010/main" val="1159173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566585-1D43-B560-6E82-61526CF1CCE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90B9F00A-CCA6-16FB-7622-00DC0EDBEE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611F0494-A958-7E0B-0769-1AD8287A8F08}"/>
              </a:ext>
            </a:extLst>
          </p:cNvPr>
          <p:cNvSpPr>
            <a:spLocks noGrp="1"/>
          </p:cNvSpPr>
          <p:nvPr>
            <p:ph type="dt" sz="half" idx="10"/>
          </p:nvPr>
        </p:nvSpPr>
        <p:spPr/>
        <p:txBody>
          <a:bodyPr/>
          <a:lstStyle/>
          <a:p>
            <a:fld id="{AD3C3AD6-729F-4D31-9583-EBE3FD049FAF}" type="datetimeFigureOut">
              <a:rPr lang="es-CL" smtClean="0"/>
              <a:t>20-07-2023</a:t>
            </a:fld>
            <a:endParaRPr lang="es-CL"/>
          </a:p>
        </p:txBody>
      </p:sp>
      <p:sp>
        <p:nvSpPr>
          <p:cNvPr id="5" name="Marcador de pie de página 4">
            <a:extLst>
              <a:ext uri="{FF2B5EF4-FFF2-40B4-BE49-F238E27FC236}">
                <a16:creationId xmlns:a16="http://schemas.microsoft.com/office/drawing/2014/main" id="{03976B7E-D01B-20C5-24AF-37779AA403C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6A8CFA8-B300-869F-2ECB-14E5BD2001B8}"/>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1659256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4AE2F-059C-2F3B-7D87-F4F428A4437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C99EAD22-C8D4-FB4B-D8B1-D9177E968BD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A7A97C3-DA88-14D5-9E5E-96AC1F3E6805}"/>
              </a:ext>
            </a:extLst>
          </p:cNvPr>
          <p:cNvSpPr>
            <a:spLocks noGrp="1"/>
          </p:cNvSpPr>
          <p:nvPr>
            <p:ph type="dt" sz="half" idx="10"/>
          </p:nvPr>
        </p:nvSpPr>
        <p:spPr/>
        <p:txBody>
          <a:bodyPr/>
          <a:lstStyle/>
          <a:p>
            <a:fld id="{AD3C3AD6-729F-4D31-9583-EBE3FD049FAF}" type="datetimeFigureOut">
              <a:rPr lang="es-CL" smtClean="0"/>
              <a:t>20-07-2023</a:t>
            </a:fld>
            <a:endParaRPr lang="es-CL"/>
          </a:p>
        </p:txBody>
      </p:sp>
      <p:sp>
        <p:nvSpPr>
          <p:cNvPr id="5" name="Marcador de pie de página 4">
            <a:extLst>
              <a:ext uri="{FF2B5EF4-FFF2-40B4-BE49-F238E27FC236}">
                <a16:creationId xmlns:a16="http://schemas.microsoft.com/office/drawing/2014/main" id="{B397DF4B-44FF-965E-53E0-0B28B6B24782}"/>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1F166E8-BD02-DF6C-584F-15D82EB3500C}"/>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3572398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6569970-839D-C747-A5F7-6BEEA4BBFB7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5F0E1B9-297B-EA4E-C614-37552FB8F01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0E76674-7579-3F8F-8518-3A7F11E7B0D0}"/>
              </a:ext>
            </a:extLst>
          </p:cNvPr>
          <p:cNvSpPr>
            <a:spLocks noGrp="1"/>
          </p:cNvSpPr>
          <p:nvPr>
            <p:ph type="dt" sz="half" idx="10"/>
          </p:nvPr>
        </p:nvSpPr>
        <p:spPr/>
        <p:txBody>
          <a:bodyPr/>
          <a:lstStyle/>
          <a:p>
            <a:fld id="{AD3C3AD6-729F-4D31-9583-EBE3FD049FAF}" type="datetimeFigureOut">
              <a:rPr lang="es-CL" smtClean="0"/>
              <a:t>20-07-2023</a:t>
            </a:fld>
            <a:endParaRPr lang="es-CL"/>
          </a:p>
        </p:txBody>
      </p:sp>
      <p:sp>
        <p:nvSpPr>
          <p:cNvPr id="5" name="Marcador de pie de página 4">
            <a:extLst>
              <a:ext uri="{FF2B5EF4-FFF2-40B4-BE49-F238E27FC236}">
                <a16:creationId xmlns:a16="http://schemas.microsoft.com/office/drawing/2014/main" id="{12D06602-5466-0D52-5634-5DB8903B46A3}"/>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753757F-68E7-B371-5BA3-3D6262A8DE3B}"/>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9858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type="title">
  <p:cSld name="Diapositiva de título">
    <p:spTree>
      <p:nvGrpSpPr>
        <p:cNvPr id="1" name="Shape 116"/>
        <p:cNvGrpSpPr/>
        <p:nvPr/>
      </p:nvGrpSpPr>
      <p:grpSpPr>
        <a:xfrm>
          <a:off x="0" y="0"/>
          <a:ext cx="0" cy="0"/>
          <a:chOff x="0" y="0"/>
          <a:chExt cx="0" cy="0"/>
        </a:xfrm>
      </p:grpSpPr>
      <p:pic>
        <p:nvPicPr>
          <p:cNvPr id="117" name="Google Shape;117;p18" descr="portada powerpoint.jpg"/>
          <p:cNvPicPr preferRelativeResize="0"/>
          <p:nvPr/>
        </p:nvPicPr>
        <p:blipFill rotWithShape="1">
          <a:blip r:embed="rId2">
            <a:alphaModFix/>
          </a:blip>
          <a:srcRect/>
          <a:stretch/>
        </p:blipFill>
        <p:spPr>
          <a:xfrm>
            <a:off x="0" y="0"/>
            <a:ext cx="9143999" cy="6881813"/>
          </a:xfrm>
          <a:prstGeom prst="rect">
            <a:avLst/>
          </a:prstGeom>
          <a:noFill/>
          <a:ln>
            <a:noFill/>
          </a:ln>
        </p:spPr>
      </p:pic>
      <p:sp>
        <p:nvSpPr>
          <p:cNvPr id="118" name="Google Shape;118;p18"/>
          <p:cNvSpPr txBox="1">
            <a:spLocks noGrp="1"/>
          </p:cNvSpPr>
          <p:nvPr>
            <p:ph type="ctrTitle"/>
          </p:nvPr>
        </p:nvSpPr>
        <p:spPr>
          <a:xfrm>
            <a:off x="1007435" y="3861048"/>
            <a:ext cx="10363200" cy="722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8"/>
          <p:cNvSpPr txBox="1">
            <a:spLocks noGrp="1"/>
          </p:cNvSpPr>
          <p:nvPr>
            <p:ph type="subTitle" idx="1"/>
          </p:nvPr>
        </p:nvSpPr>
        <p:spPr>
          <a:xfrm>
            <a:off x="1828800" y="4653136"/>
            <a:ext cx="8534400" cy="983100"/>
          </a:xfrm>
          <a:prstGeom prst="rect">
            <a:avLst/>
          </a:prstGeom>
          <a:noFill/>
          <a:ln>
            <a:noFill/>
          </a:ln>
        </p:spPr>
        <p:txBody>
          <a:bodyPr spcFirstLastPara="1" wrap="square" lIns="91425" tIns="45700" rIns="91425" bIns="45700" anchor="t" anchorCtr="0">
            <a:noAutofit/>
          </a:bodyPr>
          <a:lstStyle>
            <a:lvl1pPr lvl="0" algn="ctr" rtl="0">
              <a:spcBef>
                <a:spcPts val="360"/>
              </a:spcBef>
              <a:spcAft>
                <a:spcPts val="0"/>
              </a:spcAft>
              <a:buClr>
                <a:srgbClr val="888888"/>
              </a:buClr>
              <a:buSzPts val="1800"/>
              <a:buNone/>
              <a:defRPr>
                <a:solidFill>
                  <a:srgbClr val="888888"/>
                </a:solidFill>
              </a:defRPr>
            </a:lvl1pPr>
            <a:lvl2pPr lvl="1" algn="ctr" rtl="0">
              <a:spcBef>
                <a:spcPts val="320"/>
              </a:spcBef>
              <a:spcAft>
                <a:spcPts val="0"/>
              </a:spcAft>
              <a:buClr>
                <a:srgbClr val="888888"/>
              </a:buClr>
              <a:buSzPts val="1600"/>
              <a:buNone/>
              <a:defRPr>
                <a:solidFill>
                  <a:srgbClr val="888888"/>
                </a:solidFill>
              </a:defRPr>
            </a:lvl2pPr>
            <a:lvl3pPr lvl="2" algn="ctr" rtl="0">
              <a:spcBef>
                <a:spcPts val="280"/>
              </a:spcBef>
              <a:spcAft>
                <a:spcPts val="0"/>
              </a:spcAft>
              <a:buClr>
                <a:srgbClr val="888888"/>
              </a:buClr>
              <a:buSzPts val="1400"/>
              <a:buNone/>
              <a:defRPr>
                <a:solidFill>
                  <a:srgbClr val="888888"/>
                </a:solidFill>
              </a:defRPr>
            </a:lvl3pPr>
            <a:lvl4pPr lvl="3" algn="ctr" rtl="0">
              <a:spcBef>
                <a:spcPts val="240"/>
              </a:spcBef>
              <a:spcAft>
                <a:spcPts val="0"/>
              </a:spcAft>
              <a:buClr>
                <a:srgbClr val="888888"/>
              </a:buClr>
              <a:buSzPts val="1200"/>
              <a:buNone/>
              <a:defRPr>
                <a:solidFill>
                  <a:srgbClr val="888888"/>
                </a:solidFill>
              </a:defRPr>
            </a:lvl4pPr>
            <a:lvl5pPr lvl="4" algn="ctr" rtl="0">
              <a:spcBef>
                <a:spcPts val="240"/>
              </a:spcBef>
              <a:spcAft>
                <a:spcPts val="0"/>
              </a:spcAft>
              <a:buClr>
                <a:srgbClr val="888888"/>
              </a:buClr>
              <a:buSzPts val="12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20" name="Google Shape;120;p18"/>
          <p:cNvSpPr txBox="1">
            <a:spLocks noGrp="1"/>
          </p:cNvSpPr>
          <p:nvPr>
            <p:ph type="dt" idx="10"/>
          </p:nvPr>
        </p:nvSpPr>
        <p:spPr>
          <a:xfrm>
            <a:off x="47328" y="6669360"/>
            <a:ext cx="2844900" cy="149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1" name="Google Shape;121;p18"/>
          <p:cNvSpPr txBox="1">
            <a:spLocks noGrp="1"/>
          </p:cNvSpPr>
          <p:nvPr>
            <p:ph type="ftr" idx="11"/>
          </p:nvPr>
        </p:nvSpPr>
        <p:spPr>
          <a:xfrm>
            <a:off x="4165600" y="6669360"/>
            <a:ext cx="3860700" cy="149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Google Shape;122;p18"/>
          <p:cNvSpPr txBox="1">
            <a:spLocks noGrp="1"/>
          </p:cNvSpPr>
          <p:nvPr>
            <p:ph type="sldNum" idx="12"/>
          </p:nvPr>
        </p:nvSpPr>
        <p:spPr>
          <a:xfrm>
            <a:off x="9264352" y="6669360"/>
            <a:ext cx="2844900" cy="149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FFFFFF"/>
                </a:solidFill>
              </a:defRPr>
            </a:lvl1pPr>
            <a:lvl2pPr marL="0" lvl="1" indent="0" algn="r" rtl="0">
              <a:spcBef>
                <a:spcPts val="0"/>
              </a:spcBef>
              <a:buNone/>
              <a:defRPr>
                <a:solidFill>
                  <a:srgbClr val="FFFFFF"/>
                </a:solidFill>
              </a:defRPr>
            </a:lvl2pPr>
            <a:lvl3pPr marL="0" lvl="2" indent="0" algn="r" rtl="0">
              <a:spcBef>
                <a:spcPts val="0"/>
              </a:spcBef>
              <a:buNone/>
              <a:defRPr>
                <a:solidFill>
                  <a:srgbClr val="FFFFFF"/>
                </a:solidFill>
              </a:defRPr>
            </a:lvl3pPr>
            <a:lvl4pPr marL="0" lvl="3" indent="0" algn="r" rtl="0">
              <a:spcBef>
                <a:spcPts val="0"/>
              </a:spcBef>
              <a:buNone/>
              <a:defRPr>
                <a:solidFill>
                  <a:srgbClr val="FFFFFF"/>
                </a:solidFill>
              </a:defRPr>
            </a:lvl4pPr>
            <a:lvl5pPr marL="0" lvl="4" indent="0" algn="r" rtl="0">
              <a:spcBef>
                <a:spcPts val="0"/>
              </a:spcBef>
              <a:buNone/>
              <a:defRPr>
                <a:solidFill>
                  <a:srgbClr val="FFFFFF"/>
                </a:solidFill>
              </a:defRPr>
            </a:lvl5pPr>
            <a:lvl6pPr marL="0" lvl="5" indent="0" algn="r" rtl="0">
              <a:spcBef>
                <a:spcPts val="0"/>
              </a:spcBef>
              <a:buNone/>
              <a:defRPr>
                <a:solidFill>
                  <a:srgbClr val="FFFFFF"/>
                </a:solidFill>
              </a:defRPr>
            </a:lvl6pPr>
            <a:lvl7pPr marL="0" lvl="6" indent="0" algn="r" rtl="0">
              <a:spcBef>
                <a:spcPts val="0"/>
              </a:spcBef>
              <a:buNone/>
              <a:defRPr>
                <a:solidFill>
                  <a:srgbClr val="FFFFFF"/>
                </a:solidFill>
              </a:defRPr>
            </a:lvl7pPr>
            <a:lvl8pPr marL="0" lvl="7" indent="0" algn="r" rtl="0">
              <a:spcBef>
                <a:spcPts val="0"/>
              </a:spcBef>
              <a:buNone/>
              <a:defRPr>
                <a:solidFill>
                  <a:srgbClr val="FFFFFF"/>
                </a:solidFill>
              </a:defRPr>
            </a:lvl8pPr>
            <a:lvl9pPr marL="0" lvl="8" indent="0" algn="r" rtl="0">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2921581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9049" y="4519"/>
            <a:ext cx="8860500" cy="634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 name="Google Shape;125;p19"/>
          <p:cNvSpPr txBox="1">
            <a:spLocks noGrp="1"/>
          </p:cNvSpPr>
          <p:nvPr>
            <p:ph type="dt" idx="10"/>
          </p:nvPr>
        </p:nvSpPr>
        <p:spPr>
          <a:xfrm>
            <a:off x="47328" y="6669360"/>
            <a:ext cx="2844900" cy="149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p19"/>
          <p:cNvSpPr txBox="1">
            <a:spLocks noGrp="1"/>
          </p:cNvSpPr>
          <p:nvPr>
            <p:ph type="ftr" idx="11"/>
          </p:nvPr>
        </p:nvSpPr>
        <p:spPr>
          <a:xfrm>
            <a:off x="4165600" y="6669360"/>
            <a:ext cx="3860700" cy="149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19"/>
          <p:cNvSpPr txBox="1">
            <a:spLocks noGrp="1"/>
          </p:cNvSpPr>
          <p:nvPr>
            <p:ph type="sldNum" idx="12"/>
          </p:nvPr>
        </p:nvSpPr>
        <p:spPr>
          <a:xfrm>
            <a:off x="9264352" y="6669360"/>
            <a:ext cx="2844900" cy="149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b="1">
                <a:solidFill>
                  <a:srgbClr val="FFFFFF"/>
                </a:solidFill>
                <a:latin typeface="Calibri"/>
                <a:ea typeface="Calibri"/>
                <a:cs typeface="Calibri"/>
                <a:sym typeface="Calibri"/>
              </a:defRPr>
            </a:lvl1pPr>
            <a:lvl2pPr marL="0" lvl="1" indent="0" algn="r" rtl="0">
              <a:spcBef>
                <a:spcPts val="0"/>
              </a:spcBef>
              <a:buNone/>
              <a:defRPr sz="1000" b="1">
                <a:solidFill>
                  <a:srgbClr val="FFFFFF"/>
                </a:solidFill>
                <a:latin typeface="Calibri"/>
                <a:ea typeface="Calibri"/>
                <a:cs typeface="Calibri"/>
                <a:sym typeface="Calibri"/>
              </a:defRPr>
            </a:lvl2pPr>
            <a:lvl3pPr marL="0" lvl="2" indent="0" algn="r" rtl="0">
              <a:spcBef>
                <a:spcPts val="0"/>
              </a:spcBef>
              <a:buNone/>
              <a:defRPr sz="1000" b="1">
                <a:solidFill>
                  <a:srgbClr val="FFFFFF"/>
                </a:solidFill>
                <a:latin typeface="Calibri"/>
                <a:ea typeface="Calibri"/>
                <a:cs typeface="Calibri"/>
                <a:sym typeface="Calibri"/>
              </a:defRPr>
            </a:lvl3pPr>
            <a:lvl4pPr marL="0" lvl="3" indent="0" algn="r" rtl="0">
              <a:spcBef>
                <a:spcPts val="0"/>
              </a:spcBef>
              <a:buNone/>
              <a:defRPr sz="1000" b="1">
                <a:solidFill>
                  <a:srgbClr val="FFFFFF"/>
                </a:solidFill>
                <a:latin typeface="Calibri"/>
                <a:ea typeface="Calibri"/>
                <a:cs typeface="Calibri"/>
                <a:sym typeface="Calibri"/>
              </a:defRPr>
            </a:lvl4pPr>
            <a:lvl5pPr marL="0" lvl="4" indent="0" algn="r" rtl="0">
              <a:spcBef>
                <a:spcPts val="0"/>
              </a:spcBef>
              <a:buNone/>
              <a:defRPr sz="1000" b="1">
                <a:solidFill>
                  <a:srgbClr val="FFFFFF"/>
                </a:solidFill>
                <a:latin typeface="Calibri"/>
                <a:ea typeface="Calibri"/>
                <a:cs typeface="Calibri"/>
                <a:sym typeface="Calibri"/>
              </a:defRPr>
            </a:lvl5pPr>
            <a:lvl6pPr marL="0" lvl="5" indent="0" algn="r" rtl="0">
              <a:spcBef>
                <a:spcPts val="0"/>
              </a:spcBef>
              <a:buNone/>
              <a:defRPr sz="1000" b="1">
                <a:solidFill>
                  <a:srgbClr val="FFFFFF"/>
                </a:solidFill>
                <a:latin typeface="Calibri"/>
                <a:ea typeface="Calibri"/>
                <a:cs typeface="Calibri"/>
                <a:sym typeface="Calibri"/>
              </a:defRPr>
            </a:lvl6pPr>
            <a:lvl7pPr marL="0" lvl="6" indent="0" algn="r" rtl="0">
              <a:spcBef>
                <a:spcPts val="0"/>
              </a:spcBef>
              <a:buNone/>
              <a:defRPr sz="1000" b="1">
                <a:solidFill>
                  <a:srgbClr val="FFFFFF"/>
                </a:solidFill>
                <a:latin typeface="Calibri"/>
                <a:ea typeface="Calibri"/>
                <a:cs typeface="Calibri"/>
                <a:sym typeface="Calibri"/>
              </a:defRPr>
            </a:lvl7pPr>
            <a:lvl8pPr marL="0" lvl="7" indent="0" algn="r" rtl="0">
              <a:spcBef>
                <a:spcPts val="0"/>
              </a:spcBef>
              <a:buNone/>
              <a:defRPr sz="1000" b="1">
                <a:solidFill>
                  <a:srgbClr val="FFFFFF"/>
                </a:solidFill>
                <a:latin typeface="Calibri"/>
                <a:ea typeface="Calibri"/>
                <a:cs typeface="Calibri"/>
                <a:sym typeface="Calibri"/>
              </a:defRPr>
            </a:lvl8pPr>
            <a:lvl9pPr marL="0" lvl="8" indent="0" algn="r" rtl="0">
              <a:spcBef>
                <a:spcPts val="0"/>
              </a:spcBef>
              <a:buNone/>
              <a:defRPr sz="1000" b="1">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128" name="Google Shape;128;p19"/>
          <p:cNvSpPr txBox="1">
            <a:spLocks noGrp="1"/>
          </p:cNvSpPr>
          <p:nvPr>
            <p:ph type="body" idx="1"/>
          </p:nvPr>
        </p:nvSpPr>
        <p:spPr>
          <a:xfrm>
            <a:off x="335360" y="980728"/>
            <a:ext cx="10972800" cy="1366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21739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87372EC-0768-1549-8353-8D9E8F6DD438}"/>
              </a:ext>
            </a:extLst>
          </p:cNvPr>
          <p:cNvSpPr>
            <a:spLocks noGrp="1"/>
          </p:cNvSpPr>
          <p:nvPr>
            <p:ph idx="1"/>
          </p:nvPr>
        </p:nvSpPr>
        <p:spPr>
          <a:xfrm>
            <a:off x="171226" y="935916"/>
            <a:ext cx="11888096" cy="5766097"/>
          </a:xfrm>
          <a:prstGeom prst="rect">
            <a:avLst/>
          </a:prstGeom>
        </p:spPr>
        <p:txBody>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endParaRPr lang="es-CL" dirty="0"/>
          </a:p>
        </p:txBody>
      </p:sp>
    </p:spTree>
    <p:extLst>
      <p:ext uri="{BB962C8B-B14F-4D97-AF65-F5344CB8AC3E}">
        <p14:creationId xmlns:p14="http://schemas.microsoft.com/office/powerpoint/2010/main" val="4045978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CA341F-ECA3-4AD0-B51C-AFF8717D8845}"/>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F08AD5DC-31BE-47F1-A9CC-0E0B0AAF36DE}"/>
              </a:ext>
            </a:extLst>
          </p:cNvPr>
          <p:cNvSpPr>
            <a:spLocks noGrp="1"/>
          </p:cNvSpPr>
          <p:nvPr>
            <p:ph idx="1"/>
          </p:nvPr>
        </p:nvSpPr>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fecha 3">
            <a:extLst>
              <a:ext uri="{FF2B5EF4-FFF2-40B4-BE49-F238E27FC236}">
                <a16:creationId xmlns:a16="http://schemas.microsoft.com/office/drawing/2014/main" id="{90F412FF-CA39-4757-BD39-A499CC70A0A7}"/>
              </a:ext>
            </a:extLst>
          </p:cNvPr>
          <p:cNvSpPr>
            <a:spLocks noGrp="1"/>
          </p:cNvSpPr>
          <p:nvPr>
            <p:ph type="dt" sz="half" idx="10"/>
          </p:nvPr>
        </p:nvSpPr>
        <p:spPr/>
        <p:txBody>
          <a:bodyPr/>
          <a:lstStyle/>
          <a:p>
            <a:fld id="{DB50DE08-7FF6-424F-8DFD-92077F08C694}" type="datetimeFigureOut">
              <a:rPr lang="en-US" smtClean="0"/>
              <a:t>7/20/2023</a:t>
            </a:fld>
            <a:endParaRPr lang="en-US"/>
          </a:p>
        </p:txBody>
      </p:sp>
      <p:sp>
        <p:nvSpPr>
          <p:cNvPr id="5" name="Marcador de pie de página 4">
            <a:extLst>
              <a:ext uri="{FF2B5EF4-FFF2-40B4-BE49-F238E27FC236}">
                <a16:creationId xmlns:a16="http://schemas.microsoft.com/office/drawing/2014/main" id="{19908A91-FDB9-4B3E-925D-E5D006F2CC4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5033D587-39A3-4D56-B70F-00B3F06A8159}"/>
              </a:ext>
            </a:extLst>
          </p:cNvPr>
          <p:cNvSpPr>
            <a:spLocks noGrp="1"/>
          </p:cNvSpPr>
          <p:nvPr>
            <p:ph type="sldNum" sz="quarter" idx="12"/>
          </p:nvPr>
        </p:nvSpPr>
        <p:spPr/>
        <p:txBody>
          <a:bodyPr/>
          <a:lstStyle/>
          <a:p>
            <a:fld id="{9E3E85CE-FB8F-432A-8C53-5D06CEB0C0CF}" type="slidenum">
              <a:rPr lang="en-US" smtClean="0"/>
              <a:t>‹Nº›</a:t>
            </a:fld>
            <a:endParaRPr lang="en-US"/>
          </a:p>
        </p:txBody>
      </p:sp>
    </p:spTree>
    <p:extLst>
      <p:ext uri="{BB962C8B-B14F-4D97-AF65-F5344CB8AC3E}">
        <p14:creationId xmlns:p14="http://schemas.microsoft.com/office/powerpoint/2010/main" val="549298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855DB-1665-CF9D-1D92-15E912CC8F90}"/>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EE22062-E839-6CDB-E53C-9D56416139A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B2B91B6-6E71-DF82-29D2-1205FD5B6928}"/>
              </a:ext>
            </a:extLst>
          </p:cNvPr>
          <p:cNvSpPr>
            <a:spLocks noGrp="1"/>
          </p:cNvSpPr>
          <p:nvPr>
            <p:ph type="dt" sz="half" idx="10"/>
          </p:nvPr>
        </p:nvSpPr>
        <p:spPr/>
        <p:txBody>
          <a:bodyPr/>
          <a:lstStyle/>
          <a:p>
            <a:fld id="{AD3C3AD6-729F-4D31-9583-EBE3FD049FAF}" type="datetimeFigureOut">
              <a:rPr lang="es-CL" smtClean="0"/>
              <a:t>20-07-2023</a:t>
            </a:fld>
            <a:endParaRPr lang="es-CL"/>
          </a:p>
        </p:txBody>
      </p:sp>
      <p:sp>
        <p:nvSpPr>
          <p:cNvPr id="5" name="Marcador de pie de página 4">
            <a:extLst>
              <a:ext uri="{FF2B5EF4-FFF2-40B4-BE49-F238E27FC236}">
                <a16:creationId xmlns:a16="http://schemas.microsoft.com/office/drawing/2014/main" id="{E3041A0F-A564-BFB2-C54A-2DC30B7B9F3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2BD52B9-A03E-9FF1-316A-A49B8552A49B}"/>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205325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A8178-02F5-B3E5-8F30-F284183043B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8C5D68BA-0442-7C60-5DC7-53978B55A0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17E96FE-5B89-3E1D-523C-5A6A2C36499D}"/>
              </a:ext>
            </a:extLst>
          </p:cNvPr>
          <p:cNvSpPr>
            <a:spLocks noGrp="1"/>
          </p:cNvSpPr>
          <p:nvPr>
            <p:ph type="dt" sz="half" idx="10"/>
          </p:nvPr>
        </p:nvSpPr>
        <p:spPr/>
        <p:txBody>
          <a:bodyPr/>
          <a:lstStyle/>
          <a:p>
            <a:fld id="{AD3C3AD6-729F-4D31-9583-EBE3FD049FAF}" type="datetimeFigureOut">
              <a:rPr lang="es-CL" smtClean="0"/>
              <a:t>20-07-2023</a:t>
            </a:fld>
            <a:endParaRPr lang="es-CL"/>
          </a:p>
        </p:txBody>
      </p:sp>
      <p:sp>
        <p:nvSpPr>
          <p:cNvPr id="5" name="Marcador de pie de página 4">
            <a:extLst>
              <a:ext uri="{FF2B5EF4-FFF2-40B4-BE49-F238E27FC236}">
                <a16:creationId xmlns:a16="http://schemas.microsoft.com/office/drawing/2014/main" id="{24979163-4101-E408-9FA3-2F69E6B4166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E1FB8CF-1CD7-6CA8-0986-32524B6ACFE6}"/>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1847927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5A7058-63B1-9CD5-6AD9-5E96987E2935}"/>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3C787D81-90C1-6B4C-457E-DED9A9385C3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7185F647-28B4-0780-FDE3-A2DB7F0F037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9A1083A0-EF7D-8F63-388C-7B6C81E62D56}"/>
              </a:ext>
            </a:extLst>
          </p:cNvPr>
          <p:cNvSpPr>
            <a:spLocks noGrp="1"/>
          </p:cNvSpPr>
          <p:nvPr>
            <p:ph type="dt" sz="half" idx="10"/>
          </p:nvPr>
        </p:nvSpPr>
        <p:spPr/>
        <p:txBody>
          <a:bodyPr/>
          <a:lstStyle/>
          <a:p>
            <a:fld id="{AD3C3AD6-729F-4D31-9583-EBE3FD049FAF}" type="datetimeFigureOut">
              <a:rPr lang="es-CL" smtClean="0"/>
              <a:t>20-07-2023</a:t>
            </a:fld>
            <a:endParaRPr lang="es-CL"/>
          </a:p>
        </p:txBody>
      </p:sp>
      <p:sp>
        <p:nvSpPr>
          <p:cNvPr id="6" name="Marcador de pie de página 5">
            <a:extLst>
              <a:ext uri="{FF2B5EF4-FFF2-40B4-BE49-F238E27FC236}">
                <a16:creationId xmlns:a16="http://schemas.microsoft.com/office/drawing/2014/main" id="{3823B333-64E5-D79C-177F-D0C8A0B8E411}"/>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843D698D-8F6A-73A8-4D58-CFC0E38327FD}"/>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3811238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C1AB63-E3CA-F3C6-ADDD-E36A9DEFCED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0C469577-90F0-F5C7-11D7-EFE3668CBB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574E19D-E48A-701F-2287-86F612AB755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0CBC237B-C69E-04FF-CDFE-39CEDFBCDE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E73C7BF-B33E-BBF2-6A04-54399114F71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9F5BCF23-DE58-3F0F-AB00-018ACF4C8CEC}"/>
              </a:ext>
            </a:extLst>
          </p:cNvPr>
          <p:cNvSpPr>
            <a:spLocks noGrp="1"/>
          </p:cNvSpPr>
          <p:nvPr>
            <p:ph type="dt" sz="half" idx="10"/>
          </p:nvPr>
        </p:nvSpPr>
        <p:spPr/>
        <p:txBody>
          <a:bodyPr/>
          <a:lstStyle/>
          <a:p>
            <a:fld id="{AD3C3AD6-729F-4D31-9583-EBE3FD049FAF}" type="datetimeFigureOut">
              <a:rPr lang="es-CL" smtClean="0"/>
              <a:t>20-07-2023</a:t>
            </a:fld>
            <a:endParaRPr lang="es-CL"/>
          </a:p>
        </p:txBody>
      </p:sp>
      <p:sp>
        <p:nvSpPr>
          <p:cNvPr id="8" name="Marcador de pie de página 7">
            <a:extLst>
              <a:ext uri="{FF2B5EF4-FFF2-40B4-BE49-F238E27FC236}">
                <a16:creationId xmlns:a16="http://schemas.microsoft.com/office/drawing/2014/main" id="{553615FB-5516-8730-C87E-C2CE33895E30}"/>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FCF10EBE-2982-8A54-2F12-8FBDAD9C216A}"/>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50859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23BA34-7791-01B0-C704-4A1778B18FD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40ECBA9F-CEE4-EF79-A886-75E5466439CC}"/>
              </a:ext>
            </a:extLst>
          </p:cNvPr>
          <p:cNvSpPr>
            <a:spLocks noGrp="1"/>
          </p:cNvSpPr>
          <p:nvPr>
            <p:ph type="dt" sz="half" idx="10"/>
          </p:nvPr>
        </p:nvSpPr>
        <p:spPr/>
        <p:txBody>
          <a:bodyPr/>
          <a:lstStyle/>
          <a:p>
            <a:fld id="{AD3C3AD6-729F-4D31-9583-EBE3FD049FAF}" type="datetimeFigureOut">
              <a:rPr lang="es-CL" smtClean="0"/>
              <a:t>20-07-2023</a:t>
            </a:fld>
            <a:endParaRPr lang="es-CL"/>
          </a:p>
        </p:txBody>
      </p:sp>
      <p:sp>
        <p:nvSpPr>
          <p:cNvPr id="4" name="Marcador de pie de página 3">
            <a:extLst>
              <a:ext uri="{FF2B5EF4-FFF2-40B4-BE49-F238E27FC236}">
                <a16:creationId xmlns:a16="http://schemas.microsoft.com/office/drawing/2014/main" id="{276ADEE2-1329-1506-B2CA-A974E5F62425}"/>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74F464F6-4A06-E687-153D-93C501B61A26}"/>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3397067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D7687B-CC87-CEF4-B13B-1D58FF8F4676}"/>
              </a:ext>
            </a:extLst>
          </p:cNvPr>
          <p:cNvSpPr>
            <a:spLocks noGrp="1"/>
          </p:cNvSpPr>
          <p:nvPr>
            <p:ph type="dt" sz="half" idx="10"/>
          </p:nvPr>
        </p:nvSpPr>
        <p:spPr/>
        <p:txBody>
          <a:bodyPr/>
          <a:lstStyle/>
          <a:p>
            <a:fld id="{AD3C3AD6-729F-4D31-9583-EBE3FD049FAF}" type="datetimeFigureOut">
              <a:rPr lang="es-CL" smtClean="0"/>
              <a:t>20-07-2023</a:t>
            </a:fld>
            <a:endParaRPr lang="es-CL"/>
          </a:p>
        </p:txBody>
      </p:sp>
      <p:sp>
        <p:nvSpPr>
          <p:cNvPr id="3" name="Marcador de pie de página 2">
            <a:extLst>
              <a:ext uri="{FF2B5EF4-FFF2-40B4-BE49-F238E27FC236}">
                <a16:creationId xmlns:a16="http://schemas.microsoft.com/office/drawing/2014/main" id="{6F711F7E-2CCD-661E-8357-F314A757419E}"/>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C8E489A3-5564-87E0-D6E4-5EB19565BDC5}"/>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2144192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F2FD13-F035-36BB-3F07-B6D7CE7FB61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CFA984C1-4193-FA66-A5B9-270421DA8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D3EB43FF-5FF4-B670-DABF-47F6948E1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3A0EE89-60BE-486F-A531-67687DB852B7}"/>
              </a:ext>
            </a:extLst>
          </p:cNvPr>
          <p:cNvSpPr>
            <a:spLocks noGrp="1"/>
          </p:cNvSpPr>
          <p:nvPr>
            <p:ph type="dt" sz="half" idx="10"/>
          </p:nvPr>
        </p:nvSpPr>
        <p:spPr/>
        <p:txBody>
          <a:bodyPr/>
          <a:lstStyle/>
          <a:p>
            <a:fld id="{AD3C3AD6-729F-4D31-9583-EBE3FD049FAF}" type="datetimeFigureOut">
              <a:rPr lang="es-CL" smtClean="0"/>
              <a:t>20-07-2023</a:t>
            </a:fld>
            <a:endParaRPr lang="es-CL"/>
          </a:p>
        </p:txBody>
      </p:sp>
      <p:sp>
        <p:nvSpPr>
          <p:cNvPr id="6" name="Marcador de pie de página 5">
            <a:extLst>
              <a:ext uri="{FF2B5EF4-FFF2-40B4-BE49-F238E27FC236}">
                <a16:creationId xmlns:a16="http://schemas.microsoft.com/office/drawing/2014/main" id="{D6CCC9A4-1354-9761-120B-1034A68F7AE1}"/>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A346BA19-5FBC-0CE4-B88B-EF96A2549308}"/>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919668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8D2641-D3EC-D7B7-BE8A-C03B77698B8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009341B4-A54D-BB16-4E58-C932088B2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FF9B00CC-ED8E-D3D4-7E67-7774034DA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59C6E7-B43F-594B-1748-6593F676C885}"/>
              </a:ext>
            </a:extLst>
          </p:cNvPr>
          <p:cNvSpPr>
            <a:spLocks noGrp="1"/>
          </p:cNvSpPr>
          <p:nvPr>
            <p:ph type="dt" sz="half" idx="10"/>
          </p:nvPr>
        </p:nvSpPr>
        <p:spPr/>
        <p:txBody>
          <a:bodyPr/>
          <a:lstStyle/>
          <a:p>
            <a:fld id="{AD3C3AD6-729F-4D31-9583-EBE3FD049FAF}" type="datetimeFigureOut">
              <a:rPr lang="es-CL" smtClean="0"/>
              <a:t>20-07-2023</a:t>
            </a:fld>
            <a:endParaRPr lang="es-CL"/>
          </a:p>
        </p:txBody>
      </p:sp>
      <p:sp>
        <p:nvSpPr>
          <p:cNvPr id="6" name="Marcador de pie de página 5">
            <a:extLst>
              <a:ext uri="{FF2B5EF4-FFF2-40B4-BE49-F238E27FC236}">
                <a16:creationId xmlns:a16="http://schemas.microsoft.com/office/drawing/2014/main" id="{20463A16-9DB6-FDA4-3EA2-41582195577F}"/>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B7AE03F7-B1BB-4062-2AE5-8E3C32F2225A}"/>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25512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tile tx="0" ty="0" sx="100000" sy="100000" flip="none" algn="tl"/>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7C5605C-AA7A-1576-6AD3-59034E16B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B9903FC7-5DEB-6AE2-5FE9-76F59BA22B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2AA0190A-7790-C94D-62CC-E797112217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3C3AD6-729F-4D31-9583-EBE3FD049FAF}" type="datetimeFigureOut">
              <a:rPr lang="es-CL" smtClean="0"/>
              <a:t>20-07-2023</a:t>
            </a:fld>
            <a:endParaRPr lang="es-CL"/>
          </a:p>
        </p:txBody>
      </p:sp>
      <p:sp>
        <p:nvSpPr>
          <p:cNvPr id="5" name="Marcador de pie de página 4">
            <a:extLst>
              <a:ext uri="{FF2B5EF4-FFF2-40B4-BE49-F238E27FC236}">
                <a16:creationId xmlns:a16="http://schemas.microsoft.com/office/drawing/2014/main" id="{6AE45B8D-B6BE-9DD7-E69D-E7E12666E4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2702DBFA-3679-8831-4B0A-25E491552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343CC-302A-42E2-AA13-67DF261FBA7F}" type="slidenum">
              <a:rPr lang="es-CL" smtClean="0"/>
              <a:t>‹Nº›</a:t>
            </a:fld>
            <a:endParaRPr lang="es-CL"/>
          </a:p>
        </p:txBody>
      </p:sp>
    </p:spTree>
    <p:extLst>
      <p:ext uri="{BB962C8B-B14F-4D97-AF65-F5344CB8AC3E}">
        <p14:creationId xmlns:p14="http://schemas.microsoft.com/office/powerpoint/2010/main" val="2283839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30000"/>
            <a:lum/>
          </a:blip>
          <a:srcRect/>
          <a:tile tx="0" ty="0" sx="100000" sy="100000" flip="none" algn="tl"/>
        </a:blipFill>
        <a:effectLst/>
      </p:bgPr>
    </p:bg>
    <p:spTree>
      <p:nvGrpSpPr>
        <p:cNvPr id="1" name="Shape 103"/>
        <p:cNvGrpSpPr/>
        <p:nvPr/>
      </p:nvGrpSpPr>
      <p:grpSpPr>
        <a:xfrm>
          <a:off x="0" y="0"/>
          <a:ext cx="0" cy="0"/>
          <a:chOff x="0" y="0"/>
          <a:chExt cx="0" cy="0"/>
        </a:xfrm>
      </p:grpSpPr>
      <p:pic>
        <p:nvPicPr>
          <p:cNvPr id="104" name="Google Shape;104;p16"/>
          <p:cNvPicPr preferRelativeResize="0"/>
          <p:nvPr/>
        </p:nvPicPr>
        <p:blipFill rotWithShape="1">
          <a:blip r:embed="rId7">
            <a:alphaModFix/>
          </a:blip>
          <a:srcRect/>
          <a:stretch/>
        </p:blipFill>
        <p:spPr>
          <a:xfrm>
            <a:off x="0" y="6604000"/>
            <a:ext cx="9143996" cy="254000"/>
          </a:xfrm>
          <a:prstGeom prst="rect">
            <a:avLst/>
          </a:prstGeom>
          <a:noFill/>
          <a:ln>
            <a:noFill/>
          </a:ln>
        </p:spPr>
      </p:pic>
      <p:pic>
        <p:nvPicPr>
          <p:cNvPr id="105" name="Google Shape;105;p16"/>
          <p:cNvPicPr preferRelativeResize="0"/>
          <p:nvPr/>
        </p:nvPicPr>
        <p:blipFill rotWithShape="1">
          <a:blip r:embed="rId8">
            <a:alphaModFix/>
          </a:blip>
          <a:srcRect/>
          <a:stretch/>
        </p:blipFill>
        <p:spPr>
          <a:xfrm>
            <a:off x="9360363" y="67331"/>
            <a:ext cx="1958404" cy="553356"/>
          </a:xfrm>
          <a:prstGeom prst="rect">
            <a:avLst/>
          </a:prstGeom>
          <a:noFill/>
          <a:ln>
            <a:noFill/>
          </a:ln>
        </p:spPr>
      </p:pic>
      <p:pic>
        <p:nvPicPr>
          <p:cNvPr id="106" name="Google Shape;106;p16"/>
          <p:cNvPicPr preferRelativeResize="0"/>
          <p:nvPr/>
        </p:nvPicPr>
        <p:blipFill rotWithShape="1">
          <a:blip r:embed="rId9">
            <a:alphaModFix/>
          </a:blip>
          <a:srcRect/>
          <a:stretch/>
        </p:blipFill>
        <p:spPr>
          <a:xfrm>
            <a:off x="0" y="0"/>
            <a:ext cx="7012317" cy="649936"/>
          </a:xfrm>
          <a:prstGeom prst="rect">
            <a:avLst/>
          </a:prstGeom>
          <a:noFill/>
          <a:ln>
            <a:noFill/>
          </a:ln>
        </p:spPr>
      </p:pic>
      <p:sp>
        <p:nvSpPr>
          <p:cNvPr id="107" name="Google Shape;107;p16"/>
          <p:cNvSpPr txBox="1">
            <a:spLocks noGrp="1"/>
          </p:cNvSpPr>
          <p:nvPr>
            <p:ph type="title"/>
          </p:nvPr>
        </p:nvSpPr>
        <p:spPr>
          <a:xfrm>
            <a:off x="9049" y="4519"/>
            <a:ext cx="8860500" cy="634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2400"/>
              <a:buFont typeface="Calibri"/>
              <a:buNone/>
              <a:defRPr sz="2400" b="0" i="0" u="none" strike="noStrike" cap="none">
                <a:solidFill>
                  <a:schemeClr val="l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8" name="Google Shape;108;p16"/>
          <p:cNvSpPr txBox="1">
            <a:spLocks noGrp="1"/>
          </p:cNvSpPr>
          <p:nvPr>
            <p:ph type="body" idx="1"/>
          </p:nvPr>
        </p:nvSpPr>
        <p:spPr>
          <a:xfrm>
            <a:off x="335360" y="980728"/>
            <a:ext cx="10972800" cy="452610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Google Shape;109;p16"/>
          <p:cNvSpPr txBox="1">
            <a:spLocks noGrp="1"/>
          </p:cNvSpPr>
          <p:nvPr>
            <p:ph type="dt" idx="10"/>
          </p:nvPr>
        </p:nvSpPr>
        <p:spPr>
          <a:xfrm>
            <a:off x="47328" y="6669360"/>
            <a:ext cx="2844900" cy="149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6"/>
          <p:cNvSpPr txBox="1">
            <a:spLocks noGrp="1"/>
          </p:cNvSpPr>
          <p:nvPr>
            <p:ph type="ftr" idx="11"/>
          </p:nvPr>
        </p:nvSpPr>
        <p:spPr>
          <a:xfrm>
            <a:off x="4165600" y="6669360"/>
            <a:ext cx="3860700" cy="149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5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6"/>
          <p:cNvSpPr txBox="1">
            <a:spLocks noGrp="1"/>
          </p:cNvSpPr>
          <p:nvPr>
            <p:ph type="sldNum" idx="12"/>
          </p:nvPr>
        </p:nvSpPr>
        <p:spPr>
          <a:xfrm>
            <a:off x="9264352" y="6669360"/>
            <a:ext cx="2844900" cy="149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1" i="0" u="none" strike="noStrike" cap="none">
                <a:solidFill>
                  <a:srgbClr val="FFFFFF"/>
                </a:solidFill>
                <a:latin typeface="Calibri"/>
                <a:ea typeface="Calibri"/>
                <a:cs typeface="Calibri"/>
                <a:sym typeface="Calibri"/>
              </a:defRPr>
            </a:lvl1pPr>
            <a:lvl2pPr marL="0" marR="0" lvl="1" indent="0" algn="r" rtl="0">
              <a:spcBef>
                <a:spcPts val="0"/>
              </a:spcBef>
              <a:buNone/>
              <a:defRPr sz="1050" b="1" i="0" u="none" strike="noStrike" cap="none">
                <a:solidFill>
                  <a:srgbClr val="FFFFFF"/>
                </a:solidFill>
                <a:latin typeface="Calibri"/>
                <a:ea typeface="Calibri"/>
                <a:cs typeface="Calibri"/>
                <a:sym typeface="Calibri"/>
              </a:defRPr>
            </a:lvl2pPr>
            <a:lvl3pPr marL="0" marR="0" lvl="2" indent="0" algn="r" rtl="0">
              <a:spcBef>
                <a:spcPts val="0"/>
              </a:spcBef>
              <a:buNone/>
              <a:defRPr sz="1050" b="1" i="0" u="none" strike="noStrike" cap="none">
                <a:solidFill>
                  <a:srgbClr val="FFFFFF"/>
                </a:solidFill>
                <a:latin typeface="Calibri"/>
                <a:ea typeface="Calibri"/>
                <a:cs typeface="Calibri"/>
                <a:sym typeface="Calibri"/>
              </a:defRPr>
            </a:lvl3pPr>
            <a:lvl4pPr marL="0" marR="0" lvl="3" indent="0" algn="r" rtl="0">
              <a:spcBef>
                <a:spcPts val="0"/>
              </a:spcBef>
              <a:buNone/>
              <a:defRPr sz="1050" b="1" i="0" u="none" strike="noStrike" cap="none">
                <a:solidFill>
                  <a:srgbClr val="FFFFFF"/>
                </a:solidFill>
                <a:latin typeface="Calibri"/>
                <a:ea typeface="Calibri"/>
                <a:cs typeface="Calibri"/>
                <a:sym typeface="Calibri"/>
              </a:defRPr>
            </a:lvl4pPr>
            <a:lvl5pPr marL="0" marR="0" lvl="4" indent="0" algn="r" rtl="0">
              <a:spcBef>
                <a:spcPts val="0"/>
              </a:spcBef>
              <a:buNone/>
              <a:defRPr sz="1050" b="1" i="0" u="none" strike="noStrike" cap="none">
                <a:solidFill>
                  <a:srgbClr val="FFFFFF"/>
                </a:solidFill>
                <a:latin typeface="Calibri"/>
                <a:ea typeface="Calibri"/>
                <a:cs typeface="Calibri"/>
                <a:sym typeface="Calibri"/>
              </a:defRPr>
            </a:lvl5pPr>
            <a:lvl6pPr marL="0" marR="0" lvl="5" indent="0" algn="r" rtl="0">
              <a:spcBef>
                <a:spcPts val="0"/>
              </a:spcBef>
              <a:buNone/>
              <a:defRPr sz="1050" b="1" i="0" u="none" strike="noStrike" cap="none">
                <a:solidFill>
                  <a:srgbClr val="FFFFFF"/>
                </a:solidFill>
                <a:latin typeface="Calibri"/>
                <a:ea typeface="Calibri"/>
                <a:cs typeface="Calibri"/>
                <a:sym typeface="Calibri"/>
              </a:defRPr>
            </a:lvl6pPr>
            <a:lvl7pPr marL="0" marR="0" lvl="6" indent="0" algn="r" rtl="0">
              <a:spcBef>
                <a:spcPts val="0"/>
              </a:spcBef>
              <a:buNone/>
              <a:defRPr sz="1050" b="1" i="0" u="none" strike="noStrike" cap="none">
                <a:solidFill>
                  <a:srgbClr val="FFFFFF"/>
                </a:solidFill>
                <a:latin typeface="Calibri"/>
                <a:ea typeface="Calibri"/>
                <a:cs typeface="Calibri"/>
                <a:sym typeface="Calibri"/>
              </a:defRPr>
            </a:lvl7pPr>
            <a:lvl8pPr marL="0" marR="0" lvl="7" indent="0" algn="r" rtl="0">
              <a:spcBef>
                <a:spcPts val="0"/>
              </a:spcBef>
              <a:buNone/>
              <a:defRPr sz="1050" b="1" i="0" u="none" strike="noStrike" cap="none">
                <a:solidFill>
                  <a:srgbClr val="FFFFFF"/>
                </a:solidFill>
                <a:latin typeface="Calibri"/>
                <a:ea typeface="Calibri"/>
                <a:cs typeface="Calibri"/>
                <a:sym typeface="Calibri"/>
              </a:defRPr>
            </a:lvl8pPr>
            <a:lvl9pPr marL="0" marR="0" lvl="8" indent="0" algn="r" rtl="0">
              <a:spcBef>
                <a:spcPts val="0"/>
              </a:spcBef>
              <a:buNone/>
              <a:defRPr sz="1050" b="1"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2138087542"/>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hyperlink" Target="https://medium.com/swlh/recall-precision-f1-roc-auc-and-everything-542aedf322b9"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hyperlink" Target="https://www.ibm.com/docs/es/spss-statistics/saas?topic=risk-logistic-regression-coefficients" TargetMode="External"/><Relationship Id="rId2" Type="http://schemas.openxmlformats.org/officeDocument/2006/relationships/hyperlink" Target="https://gauss.inf.um.es/feir/45/" TargetMode="Externa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www.sc.ehu.es/ccwbayes/docencia/mmcc/docs/t7logistica"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20.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hyperlink" Target="https://towardsdatascience.com/understanding-binary-cross-entropy-log-loss-a-visual-explanation-a3ac6025181a" TargetMode="External"/><Relationship Id="rId1" Type="http://schemas.openxmlformats.org/officeDocument/2006/relationships/slideLayout" Target="../slideLayouts/slideLayout14.xml"/><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0"/>
          <p:cNvPicPr preferRelativeResize="0"/>
          <p:nvPr/>
        </p:nvPicPr>
        <p:blipFill rotWithShape="1">
          <a:blip r:embed="rId3">
            <a:alphaModFix/>
          </a:blip>
          <a:srcRect/>
          <a:stretch/>
        </p:blipFill>
        <p:spPr>
          <a:xfrm>
            <a:off x="-1392832" y="1482"/>
            <a:ext cx="6216252" cy="6595870"/>
          </a:xfrm>
          <a:prstGeom prst="rect">
            <a:avLst/>
          </a:prstGeom>
          <a:noFill/>
          <a:ln>
            <a:noFill/>
          </a:ln>
        </p:spPr>
      </p:pic>
      <p:sp>
        <p:nvSpPr>
          <p:cNvPr id="134" name="Google Shape;134;p20"/>
          <p:cNvSpPr/>
          <p:nvPr/>
        </p:nvSpPr>
        <p:spPr>
          <a:xfrm>
            <a:off x="0" y="6565900"/>
            <a:ext cx="12192000" cy="2922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5" name="Google Shape;135;p20"/>
          <p:cNvPicPr preferRelativeResize="0"/>
          <p:nvPr/>
        </p:nvPicPr>
        <p:blipFill rotWithShape="1">
          <a:blip r:embed="rId4">
            <a:alphaModFix/>
          </a:blip>
          <a:srcRect/>
          <a:stretch/>
        </p:blipFill>
        <p:spPr>
          <a:xfrm>
            <a:off x="7569200" y="406400"/>
            <a:ext cx="3060701" cy="863600"/>
          </a:xfrm>
          <a:prstGeom prst="rect">
            <a:avLst/>
          </a:prstGeom>
          <a:noFill/>
          <a:ln>
            <a:noFill/>
          </a:ln>
        </p:spPr>
      </p:pic>
      <p:sp>
        <p:nvSpPr>
          <p:cNvPr id="136" name="Google Shape;136;p20"/>
          <p:cNvSpPr/>
          <p:nvPr/>
        </p:nvSpPr>
        <p:spPr>
          <a:xfrm>
            <a:off x="9659700" y="6165300"/>
            <a:ext cx="20508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1" dirty="0">
                <a:solidFill>
                  <a:schemeClr val="dk1"/>
                </a:solidFill>
                <a:latin typeface="Calibri"/>
                <a:ea typeface="Calibri"/>
                <a:cs typeface="Calibri"/>
                <a:sym typeface="Calibri"/>
              </a:rPr>
              <a:t>JULIO 2023</a:t>
            </a:r>
            <a:endParaRPr dirty="0"/>
          </a:p>
        </p:txBody>
      </p:sp>
      <p:sp>
        <p:nvSpPr>
          <p:cNvPr id="137" name="Google Shape;137;p20"/>
          <p:cNvSpPr txBox="1"/>
          <p:nvPr/>
        </p:nvSpPr>
        <p:spPr>
          <a:xfrm>
            <a:off x="4983871" y="4414571"/>
            <a:ext cx="7047678"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MACHINE LEARNING II</a:t>
            </a:r>
          </a:p>
          <a:p>
            <a:pPr marL="0" marR="0" lvl="0" indent="0" algn="l" rtl="0">
              <a:spcBef>
                <a:spcPts val="0"/>
              </a:spcBef>
              <a:spcAft>
                <a:spcPts val="0"/>
              </a:spcAft>
              <a:buNone/>
            </a:pPr>
            <a:r>
              <a:rPr lang="en-US" b="1" dirty="0">
                <a:solidFill>
                  <a:schemeClr val="dk1"/>
                </a:solidFill>
                <a:latin typeface="Calibri"/>
                <a:ea typeface="Calibri"/>
                <a:cs typeface="Calibri"/>
                <a:sym typeface="Calibri"/>
              </a:rPr>
              <a:t>MAGÍSTER EN DATA SCIENCE</a:t>
            </a:r>
          </a:p>
          <a:p>
            <a:pPr marL="0" marR="0" lvl="0" indent="0" algn="l" rtl="0">
              <a:spcBef>
                <a:spcPts val="0"/>
              </a:spcBef>
              <a:spcAft>
                <a:spcPts val="0"/>
              </a:spcAft>
              <a:buNone/>
            </a:pPr>
            <a:endParaRPr lang="en-US" b="1"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b="1" dirty="0">
              <a:solidFill>
                <a:schemeClr val="dk1"/>
              </a:solidFill>
              <a:latin typeface="Calibri"/>
              <a:ea typeface="Calibri"/>
              <a:cs typeface="Calibri"/>
              <a:sym typeface="Calibri"/>
            </a:endParaRPr>
          </a:p>
          <a:p>
            <a:pPr marL="0" marR="0" lvl="0" indent="0" algn="l" rtl="0">
              <a:spcBef>
                <a:spcPts val="0"/>
              </a:spcBef>
              <a:spcAft>
                <a:spcPts val="0"/>
              </a:spcAft>
              <a:buNone/>
            </a:pPr>
            <a:r>
              <a:rPr lang="es-CL" sz="2400" b="1" dirty="0">
                <a:solidFill>
                  <a:schemeClr val="dk1"/>
                </a:solidFill>
                <a:latin typeface="Calibri"/>
                <a:ea typeface="Calibri"/>
                <a:cs typeface="Calibri"/>
                <a:sym typeface="Calibri"/>
              </a:rPr>
              <a:t>Jorge Alexis Castillo Sepúlveda</a:t>
            </a: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s-CL" sz="2400" b="1" dirty="0">
                <a:solidFill>
                  <a:schemeClr val="dk1"/>
                </a:solidFill>
                <a:latin typeface="Calibri"/>
                <a:ea typeface="Calibri"/>
                <a:cs typeface="Calibri"/>
                <a:sym typeface="Calibri"/>
              </a:rPr>
              <a:t>jorge.castillo.sepulveda@edu.udla.cl</a:t>
            </a: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endParaRPr sz="3600" b="1" dirty="0">
              <a:solidFill>
                <a:schemeClr val="dk1"/>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F5FB260D-D099-8AB0-8B55-6956F83F1ED1}"/>
              </a:ext>
            </a:extLst>
          </p:cNvPr>
          <p:cNvSpPr txBox="1"/>
          <p:nvPr/>
        </p:nvSpPr>
        <p:spPr>
          <a:xfrm>
            <a:off x="4823420" y="1617516"/>
            <a:ext cx="7160670" cy="1323439"/>
          </a:xfrm>
          <a:prstGeom prst="rect">
            <a:avLst/>
          </a:prstGeom>
          <a:noFill/>
        </p:spPr>
        <p:txBody>
          <a:bodyPr wrap="square" rtlCol="0">
            <a:spAutoFit/>
          </a:bodyPr>
          <a:lstStyle/>
          <a:p>
            <a:pPr algn="ctr"/>
            <a:r>
              <a:rPr lang="es-CL" sz="4000" b="1" dirty="0"/>
              <a:t>Clase 4:</a:t>
            </a:r>
          </a:p>
          <a:p>
            <a:pPr algn="ctr"/>
            <a:r>
              <a:rPr lang="es-CL" sz="4000" b="1" dirty="0"/>
              <a:t>Regresión logística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Evaluando un modelo de clasificación</a:t>
            </a:r>
            <a:endParaRPr lang="es-ES_tradnl" sz="28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5850267" cy="5766097"/>
          </a:xfrm>
        </p:spPr>
        <p:txBody>
          <a:bodyPr>
            <a:normAutofit/>
          </a:bodyPr>
          <a:lstStyle/>
          <a:p>
            <a:pPr marL="0" indent="0">
              <a:buNone/>
            </a:pPr>
            <a:r>
              <a:rPr lang="es-CL" dirty="0"/>
              <a:t>La </a:t>
            </a:r>
            <a:r>
              <a:rPr lang="es-CL" b="1" dirty="0"/>
              <a:t>evaluación de modelos</a:t>
            </a:r>
            <a:r>
              <a:rPr lang="es-CL" dirty="0"/>
              <a:t>, en general, es un paso crítico en la metodología CRISP-DM (Cross Industrial Standard </a:t>
            </a:r>
            <a:r>
              <a:rPr lang="es-CL" dirty="0" err="1"/>
              <a:t>Process</a:t>
            </a:r>
            <a:r>
              <a:rPr lang="es-CL" dirty="0"/>
              <a:t> </a:t>
            </a:r>
            <a:r>
              <a:rPr lang="es-CL" dirty="0" err="1"/>
              <a:t>for</a:t>
            </a:r>
            <a:r>
              <a:rPr lang="es-CL" dirty="0"/>
              <a:t> Data </a:t>
            </a:r>
            <a:r>
              <a:rPr lang="es-CL" dirty="0" err="1"/>
              <a:t>Mining</a:t>
            </a:r>
            <a:r>
              <a:rPr lang="es-CL" dirty="0"/>
              <a:t>)</a:t>
            </a:r>
          </a:p>
          <a:p>
            <a:pPr marL="0" indent="0">
              <a:buNone/>
            </a:pPr>
            <a:endParaRPr lang="es-CL" dirty="0"/>
          </a:p>
          <a:p>
            <a:pPr marL="0" indent="0">
              <a:buNone/>
            </a:pPr>
            <a:r>
              <a:rPr lang="es-CL" dirty="0"/>
              <a:t>En predicción, se usan fórmulas de error, pero en clasificación supervisada, debemos tener consideraciones diferentes que nos permitan discernir </a:t>
            </a:r>
            <a:r>
              <a:rPr lang="es-CL" b="1" dirty="0"/>
              <a:t>si el modelo está clasificando bien </a:t>
            </a:r>
            <a:r>
              <a:rPr lang="es-CL" dirty="0"/>
              <a:t>las etiquetas de las variables de salida.</a:t>
            </a:r>
          </a:p>
          <a:p>
            <a:pPr marL="0" indent="0">
              <a:buNone/>
            </a:pPr>
            <a:endParaRPr lang="es-CL" dirty="0"/>
          </a:p>
          <a:p>
            <a:endParaRPr lang="es-CL" dirty="0"/>
          </a:p>
        </p:txBody>
      </p:sp>
      <p:pic>
        <p:nvPicPr>
          <p:cNvPr id="10" name="Imagen 9" descr="Diagrama&#10;&#10;Descripción generada automáticamente">
            <a:extLst>
              <a:ext uri="{FF2B5EF4-FFF2-40B4-BE49-F238E27FC236}">
                <a16:creationId xmlns:a16="http://schemas.microsoft.com/office/drawing/2014/main" id="{A387FB64-20F8-11A7-8852-8DCD969AEF63}"/>
              </a:ext>
            </a:extLst>
          </p:cNvPr>
          <p:cNvPicPr>
            <a:picLocks noChangeAspect="1"/>
          </p:cNvPicPr>
          <p:nvPr/>
        </p:nvPicPr>
        <p:blipFill>
          <a:blip r:embed="rId3"/>
          <a:stretch>
            <a:fillRect/>
          </a:stretch>
        </p:blipFill>
        <p:spPr>
          <a:xfrm>
            <a:off x="6371295" y="818345"/>
            <a:ext cx="5649479" cy="5660148"/>
          </a:xfrm>
          <a:prstGeom prst="rect">
            <a:avLst/>
          </a:prstGeom>
        </p:spPr>
      </p:pic>
    </p:spTree>
    <p:extLst>
      <p:ext uri="{BB962C8B-B14F-4D97-AF65-F5344CB8AC3E}">
        <p14:creationId xmlns:p14="http://schemas.microsoft.com/office/powerpoint/2010/main" val="35146449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Métricas de evaluación</a:t>
            </a:r>
            <a:endParaRPr lang="es-ES_tradnl" sz="28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5850267" cy="5766097"/>
          </a:xfrm>
        </p:spPr>
        <p:txBody>
          <a:bodyPr>
            <a:normAutofit/>
          </a:bodyPr>
          <a:lstStyle/>
          <a:p>
            <a:r>
              <a:rPr lang="es-CL" dirty="0"/>
              <a:t>Matriz de confusión</a:t>
            </a:r>
          </a:p>
          <a:p>
            <a:r>
              <a:rPr lang="es-CL" dirty="0"/>
              <a:t>Exactitud (</a:t>
            </a:r>
            <a:r>
              <a:rPr lang="es-CL" dirty="0" err="1"/>
              <a:t>accuracy</a:t>
            </a:r>
            <a:r>
              <a:rPr lang="es-CL" dirty="0"/>
              <a:t>)</a:t>
            </a:r>
          </a:p>
          <a:p>
            <a:r>
              <a:rPr lang="es-CL" dirty="0"/>
              <a:t>Precisión</a:t>
            </a:r>
          </a:p>
          <a:p>
            <a:r>
              <a:rPr lang="es-CL" dirty="0"/>
              <a:t>Sensibilidad (</a:t>
            </a:r>
            <a:r>
              <a:rPr lang="es-CL" dirty="0" err="1"/>
              <a:t>recall</a:t>
            </a:r>
            <a:r>
              <a:rPr lang="es-CL" dirty="0"/>
              <a:t>)</a:t>
            </a:r>
          </a:p>
          <a:p>
            <a:r>
              <a:rPr lang="es-CL" dirty="0"/>
              <a:t>F1 Score</a:t>
            </a:r>
          </a:p>
          <a:p>
            <a:r>
              <a:rPr lang="es-CL" dirty="0"/>
              <a:t>Curva ROC (Receiver </a:t>
            </a:r>
            <a:r>
              <a:rPr lang="es-CL" dirty="0" err="1"/>
              <a:t>Operating</a:t>
            </a:r>
            <a:r>
              <a:rPr lang="es-CL" dirty="0"/>
              <a:t> </a:t>
            </a:r>
            <a:r>
              <a:rPr lang="es-CL" dirty="0" err="1"/>
              <a:t>Characteristic</a:t>
            </a:r>
            <a:r>
              <a:rPr lang="es-CL" dirty="0"/>
              <a:t>) y AUC (</a:t>
            </a:r>
            <a:r>
              <a:rPr lang="es-CL" dirty="0" err="1"/>
              <a:t>Area</a:t>
            </a:r>
            <a:r>
              <a:rPr lang="es-CL" dirty="0"/>
              <a:t> </a:t>
            </a:r>
            <a:r>
              <a:rPr lang="es-CL" dirty="0" err="1"/>
              <a:t>Under</a:t>
            </a:r>
            <a:r>
              <a:rPr lang="es-CL" dirty="0"/>
              <a:t> Curve)</a:t>
            </a:r>
          </a:p>
          <a:p>
            <a:endParaRPr lang="es-CL" dirty="0"/>
          </a:p>
        </p:txBody>
      </p:sp>
      <p:pic>
        <p:nvPicPr>
          <p:cNvPr id="8" name="Imagen 7">
            <a:extLst>
              <a:ext uri="{FF2B5EF4-FFF2-40B4-BE49-F238E27FC236}">
                <a16:creationId xmlns:a16="http://schemas.microsoft.com/office/drawing/2014/main" id="{60713DCB-5156-8ECA-C906-E9A935C038B4}"/>
              </a:ext>
            </a:extLst>
          </p:cNvPr>
          <p:cNvPicPr>
            <a:picLocks noChangeAspect="1"/>
          </p:cNvPicPr>
          <p:nvPr/>
        </p:nvPicPr>
        <p:blipFill>
          <a:blip r:embed="rId2"/>
          <a:stretch>
            <a:fillRect/>
          </a:stretch>
        </p:blipFill>
        <p:spPr>
          <a:xfrm>
            <a:off x="5857864" y="1237826"/>
            <a:ext cx="5861810" cy="4382347"/>
          </a:xfrm>
          <a:prstGeom prst="rect">
            <a:avLst/>
          </a:prstGeom>
        </p:spPr>
      </p:pic>
    </p:spTree>
    <p:extLst>
      <p:ext uri="{BB962C8B-B14F-4D97-AF65-F5344CB8AC3E}">
        <p14:creationId xmlns:p14="http://schemas.microsoft.com/office/powerpoint/2010/main" val="15718494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Definiciones básicas</a:t>
            </a:r>
            <a:endParaRPr lang="es-ES_tradnl" sz="28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221521" cy="5766097"/>
          </a:xfrm>
        </p:spPr>
        <p:txBody>
          <a:bodyPr>
            <a:normAutofit/>
          </a:bodyPr>
          <a:lstStyle/>
          <a:p>
            <a:r>
              <a:rPr lang="es-CL" b="1" dirty="0">
                <a:solidFill>
                  <a:schemeClr val="accent3"/>
                </a:solidFill>
              </a:rPr>
              <a:t>Verdadero Positivo (VP/TP): </a:t>
            </a:r>
            <a:r>
              <a:rPr lang="es-CL" dirty="0"/>
              <a:t>una salida del modelo que predice </a:t>
            </a:r>
            <a:r>
              <a:rPr lang="es-CL" b="1" dirty="0"/>
              <a:t>correctamente</a:t>
            </a:r>
            <a:r>
              <a:rPr lang="es-CL" dirty="0"/>
              <a:t> la clase “positiva” (1) o de interés (fraude, spam, </a:t>
            </a:r>
            <a:r>
              <a:rPr lang="es-CL" dirty="0" err="1"/>
              <a:t>cancer</a:t>
            </a:r>
            <a:r>
              <a:rPr lang="es-CL" dirty="0"/>
              <a:t>, etc.)</a:t>
            </a:r>
            <a:endParaRPr lang="es-CL" b="1" dirty="0">
              <a:solidFill>
                <a:schemeClr val="accent6"/>
              </a:solidFill>
            </a:endParaRPr>
          </a:p>
          <a:p>
            <a:r>
              <a:rPr lang="es-CL" b="1" dirty="0">
                <a:solidFill>
                  <a:schemeClr val="accent3"/>
                </a:solidFill>
              </a:rPr>
              <a:t>Verdadero Negativo (VN/TN): </a:t>
            </a:r>
            <a:r>
              <a:rPr lang="es-CL" dirty="0"/>
              <a:t>Una salida del modelo que predice </a:t>
            </a:r>
            <a:r>
              <a:rPr lang="es-CL" b="1" dirty="0"/>
              <a:t>correctamente</a:t>
            </a:r>
            <a:r>
              <a:rPr lang="es-CL" dirty="0"/>
              <a:t> la clase “negativa” (0)</a:t>
            </a:r>
          </a:p>
          <a:p>
            <a:r>
              <a:rPr lang="es-CL" b="1" dirty="0">
                <a:solidFill>
                  <a:srgbClr val="FF0000"/>
                </a:solidFill>
              </a:rPr>
              <a:t>Falso Positivo (FP): </a:t>
            </a:r>
            <a:r>
              <a:rPr lang="es-CL" dirty="0"/>
              <a:t>Una salida del modelo que predice </a:t>
            </a:r>
            <a:r>
              <a:rPr lang="es-CL" b="1" dirty="0"/>
              <a:t>incorrectamente</a:t>
            </a:r>
            <a:r>
              <a:rPr lang="es-CL" dirty="0"/>
              <a:t> la clase “positiva”</a:t>
            </a:r>
          </a:p>
          <a:p>
            <a:r>
              <a:rPr lang="es-CL" b="1" dirty="0">
                <a:solidFill>
                  <a:srgbClr val="FF0000"/>
                </a:solidFill>
              </a:rPr>
              <a:t>Falso Negativo (FN): </a:t>
            </a:r>
            <a:r>
              <a:rPr lang="es-CL" dirty="0"/>
              <a:t>Una salida del modelo que predice </a:t>
            </a:r>
            <a:r>
              <a:rPr lang="es-CL" b="1" dirty="0"/>
              <a:t>incorrectamente</a:t>
            </a:r>
            <a:r>
              <a:rPr lang="es-CL" dirty="0"/>
              <a:t> la clase “negativa”</a:t>
            </a:r>
          </a:p>
          <a:p>
            <a:endParaRPr lang="es-CL" dirty="0"/>
          </a:p>
          <a:p>
            <a:pPr marL="0" indent="0">
              <a:buNone/>
            </a:pPr>
            <a:r>
              <a:rPr lang="es-CL" dirty="0"/>
              <a:t>Supongamos que tenemos 10.000 transacciones para evaluar un modelo de fraude, en donde se sabe que tenemos 300 transacciones fraudulentas y 9700 transacciones normales o no fraudulentas (ejemplo sacado de </a:t>
            </a:r>
            <a:r>
              <a:rPr lang="es-CL" dirty="0">
                <a:hlinkClick r:id="rId2"/>
              </a:rPr>
              <a:t>https://medium.com/swlh/recall-precision-f1-roc-auc-and-everything-542aedf322b9</a:t>
            </a:r>
            <a:r>
              <a:rPr lang="es-CL" dirty="0"/>
              <a:t> )</a:t>
            </a:r>
          </a:p>
          <a:p>
            <a:endParaRPr lang="es-CL" dirty="0"/>
          </a:p>
        </p:txBody>
      </p:sp>
    </p:spTree>
    <p:extLst>
      <p:ext uri="{BB962C8B-B14F-4D97-AF65-F5344CB8AC3E}">
        <p14:creationId xmlns:p14="http://schemas.microsoft.com/office/powerpoint/2010/main" val="3508602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Definiciones básicas</a:t>
            </a:r>
            <a:endParaRPr lang="es-ES_tradnl" sz="28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221521" cy="5766097"/>
          </a:xfrm>
        </p:spPr>
        <p:txBody>
          <a:bodyPr>
            <a:normAutofit/>
          </a:bodyPr>
          <a:lstStyle/>
          <a:p>
            <a:pPr marL="0" indent="0">
              <a:buNone/>
            </a:pPr>
            <a:r>
              <a:rPr lang="es-CL" dirty="0"/>
              <a:t>La </a:t>
            </a:r>
            <a:r>
              <a:rPr lang="es-CL" b="1" dirty="0"/>
              <a:t>matriz de confusión </a:t>
            </a:r>
            <a:r>
              <a:rPr lang="es-CL" dirty="0"/>
              <a:t>está dada por la disposición de los VP, VN, FP y VN en una matriz:</a:t>
            </a:r>
          </a:p>
        </p:txBody>
      </p:sp>
      <p:pic>
        <p:nvPicPr>
          <p:cNvPr id="11" name="Imagen 10">
            <a:extLst>
              <a:ext uri="{FF2B5EF4-FFF2-40B4-BE49-F238E27FC236}">
                <a16:creationId xmlns:a16="http://schemas.microsoft.com/office/drawing/2014/main" id="{AB7C434B-F783-5CB6-A8E3-E6392974B6D4}"/>
              </a:ext>
            </a:extLst>
          </p:cNvPr>
          <p:cNvPicPr>
            <a:picLocks noChangeAspect="1"/>
          </p:cNvPicPr>
          <p:nvPr/>
        </p:nvPicPr>
        <p:blipFill>
          <a:blip r:embed="rId2"/>
          <a:stretch>
            <a:fillRect/>
          </a:stretch>
        </p:blipFill>
        <p:spPr>
          <a:xfrm>
            <a:off x="1109662" y="2044171"/>
            <a:ext cx="9972675" cy="4124325"/>
          </a:xfrm>
          <a:prstGeom prst="rect">
            <a:avLst/>
          </a:prstGeom>
        </p:spPr>
      </p:pic>
    </p:spTree>
    <p:extLst>
      <p:ext uri="{BB962C8B-B14F-4D97-AF65-F5344CB8AC3E}">
        <p14:creationId xmlns:p14="http://schemas.microsoft.com/office/powerpoint/2010/main" val="15681986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Exactitud (</a:t>
            </a:r>
            <a:r>
              <a:rPr lang="es-ES" sz="2800" b="1" dirty="0" err="1">
                <a:solidFill>
                  <a:schemeClr val="bg1"/>
                </a:solidFill>
                <a:latin typeface="Myriad Pro Cond" panose="020B0506030403020204" pitchFamily="34" charset="0"/>
                <a:ea typeface="Arial Narrow" charset="0"/>
                <a:cs typeface="Arial Narrow" charset="0"/>
              </a:rPr>
              <a:t>accuracy</a:t>
            </a:r>
            <a:r>
              <a:rPr lang="es-ES" sz="2800" b="1" dirty="0">
                <a:solidFill>
                  <a:schemeClr val="bg1"/>
                </a:solidFill>
                <a:latin typeface="Myriad Pro Cond" panose="020B0506030403020204" pitchFamily="34" charset="0"/>
                <a:ea typeface="Arial Narrow" charset="0"/>
                <a:cs typeface="Arial Narrow" charset="0"/>
              </a:rPr>
              <a:t>)</a:t>
            </a:r>
            <a:endParaRPr lang="es-ES_tradnl" sz="2800" b="1" dirty="0">
              <a:solidFill>
                <a:schemeClr val="bg1"/>
              </a:solidFill>
              <a:latin typeface="Myriad Pro Cond" panose="020B0506030403020204" pitchFamily="34" charset="0"/>
              <a:ea typeface="Arial Narrow" charset="0"/>
              <a:cs typeface="Arial Narrow" charset="0"/>
            </a:endParaRPr>
          </a:p>
        </p:txBody>
      </p:sp>
      <mc:AlternateContent xmlns:mc="http://schemas.openxmlformats.org/markup-compatibility/2006" xmlns:a14="http://schemas.microsoft.com/office/drawing/2010/main">
        <mc:Choice Requires="a14">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221521" cy="5766097"/>
              </a:xfrm>
            </p:spPr>
            <p:txBody>
              <a:bodyPr>
                <a:normAutofit/>
              </a:bodyPr>
              <a:lstStyle/>
              <a:p>
                <a:pPr marL="0" indent="0">
                  <a:buNone/>
                </a:pPr>
                <a:r>
                  <a:rPr lang="es-CL" dirty="0"/>
                  <a:t>La exactitud, en términos coloquiales, es “cuánto le achunta el modelo”, es decir, es la proporción de predicciones verdaderas respecto del total, esto es:</a:t>
                </a:r>
              </a:p>
              <a:p>
                <a:pPr marL="0" indent="0">
                  <a:buNone/>
                </a:pPr>
                <a:endParaRPr lang="es-CL" dirty="0"/>
              </a:p>
              <a:p>
                <a:pPr marL="0" indent="0">
                  <a:buNone/>
                </a:pPr>
                <a:endParaRPr lang="es-CL" dirty="0"/>
              </a:p>
              <a:p>
                <a:pPr marL="0" indent="0">
                  <a:buNone/>
                </a:pP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𝑎𝑐𝑐𝑢𝑟𝑎𝑐𝑦</m:t>
                      </m:r>
                      <m:r>
                        <a:rPr lang="es-CL" b="0" i="1" smtClean="0">
                          <a:latin typeface="Cambria Math" panose="02040503050406030204" pitchFamily="18" charset="0"/>
                        </a:rPr>
                        <m:t>=</m:t>
                      </m:r>
                      <m:f>
                        <m:fPr>
                          <m:ctrlPr>
                            <a:rPr lang="es-CL" b="0" i="1" smtClean="0">
                              <a:latin typeface="Cambria Math" panose="02040503050406030204" pitchFamily="18" charset="0"/>
                            </a:rPr>
                          </m:ctrlPr>
                        </m:fPr>
                        <m:num>
                          <m:r>
                            <a:rPr lang="es-CL" b="0" i="1" smtClean="0">
                              <a:latin typeface="Cambria Math" panose="02040503050406030204" pitchFamily="18" charset="0"/>
                            </a:rPr>
                            <m:t>𝑉𝑃</m:t>
                          </m:r>
                          <m:r>
                            <a:rPr lang="es-CL" b="0" i="1" smtClean="0">
                              <a:latin typeface="Cambria Math" panose="02040503050406030204" pitchFamily="18" charset="0"/>
                            </a:rPr>
                            <m:t>+</m:t>
                          </m:r>
                          <m:r>
                            <a:rPr lang="es-CL" b="0" i="1" smtClean="0">
                              <a:latin typeface="Cambria Math" panose="02040503050406030204" pitchFamily="18" charset="0"/>
                            </a:rPr>
                            <m:t>𝑉𝑁</m:t>
                          </m:r>
                        </m:num>
                        <m:den>
                          <m:r>
                            <a:rPr lang="es-CL" b="0" i="1" smtClean="0">
                              <a:latin typeface="Cambria Math" panose="02040503050406030204" pitchFamily="18" charset="0"/>
                            </a:rPr>
                            <m:t>𝑉𝑃</m:t>
                          </m:r>
                          <m:r>
                            <a:rPr lang="es-CL" b="0" i="1" smtClean="0">
                              <a:latin typeface="Cambria Math" panose="02040503050406030204" pitchFamily="18" charset="0"/>
                            </a:rPr>
                            <m:t>+</m:t>
                          </m:r>
                          <m:r>
                            <a:rPr lang="es-CL" b="0" i="1" smtClean="0">
                              <a:latin typeface="Cambria Math" panose="02040503050406030204" pitchFamily="18" charset="0"/>
                            </a:rPr>
                            <m:t>𝑉𝑁</m:t>
                          </m:r>
                          <m:r>
                            <a:rPr lang="es-CL" b="0" i="1" smtClean="0">
                              <a:latin typeface="Cambria Math" panose="02040503050406030204" pitchFamily="18" charset="0"/>
                            </a:rPr>
                            <m:t>+</m:t>
                          </m:r>
                          <m:r>
                            <a:rPr lang="es-CL" b="0" i="1" smtClean="0">
                              <a:latin typeface="Cambria Math" panose="02040503050406030204" pitchFamily="18" charset="0"/>
                            </a:rPr>
                            <m:t>𝐹𝑃</m:t>
                          </m:r>
                          <m:r>
                            <a:rPr lang="es-CL" b="0" i="1" smtClean="0">
                              <a:latin typeface="Cambria Math" panose="02040503050406030204" pitchFamily="18" charset="0"/>
                            </a:rPr>
                            <m:t>+</m:t>
                          </m:r>
                          <m:r>
                            <a:rPr lang="es-CL" b="0" i="1" smtClean="0">
                              <a:latin typeface="Cambria Math" panose="02040503050406030204" pitchFamily="18" charset="0"/>
                            </a:rPr>
                            <m:t>𝐹𝑁</m:t>
                          </m:r>
                        </m:den>
                      </m:f>
                    </m:oMath>
                  </m:oMathPara>
                </a14:m>
                <a:endParaRPr lang="es-CL" b="0" dirty="0"/>
              </a:p>
              <a:p>
                <a:pPr marL="0" indent="0">
                  <a:buNone/>
                </a:pPr>
                <a:endParaRPr lang="es-CL" dirty="0"/>
              </a:p>
              <a:p>
                <a:pPr marL="0" indent="0">
                  <a:buNone/>
                </a:pPr>
                <a:r>
                  <a:rPr lang="es-CL" dirty="0"/>
                  <a:t>Un problema que puede tener esta métrica es que puede ser alta, pero el modelo inútil si VP tiende a 0 y VN es el máximo posible. En el ejemplo, se tiene:</a:t>
                </a:r>
              </a:p>
              <a:p>
                <a:pPr marL="0" indent="0">
                  <a:buNone/>
                </a:pP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𝑎𝑐𝑐</m:t>
                      </m:r>
                      <m:r>
                        <a:rPr lang="es-CL" b="0" i="1" smtClean="0">
                          <a:latin typeface="Cambria Math" panose="02040503050406030204" pitchFamily="18" charset="0"/>
                        </a:rPr>
                        <m:t>=</m:t>
                      </m:r>
                      <m:f>
                        <m:fPr>
                          <m:ctrlPr>
                            <a:rPr lang="es-CL" b="0" i="1" smtClean="0">
                              <a:latin typeface="Cambria Math" panose="02040503050406030204" pitchFamily="18" charset="0"/>
                            </a:rPr>
                          </m:ctrlPr>
                        </m:fPr>
                        <m:num>
                          <m:r>
                            <a:rPr lang="es-CL" b="0" i="1" smtClean="0">
                              <a:solidFill>
                                <a:schemeClr val="tx1"/>
                              </a:solidFill>
                              <a:latin typeface="Cambria Math" panose="02040503050406030204" pitchFamily="18" charset="0"/>
                            </a:rPr>
                            <m:t>100+9000</m:t>
                          </m:r>
                        </m:num>
                        <m:den>
                          <m:r>
                            <a:rPr lang="es-CL" b="0" i="1" smtClean="0">
                              <a:latin typeface="Cambria Math" panose="02040503050406030204" pitchFamily="18" charset="0"/>
                            </a:rPr>
                            <m:t>100+9000+700+200</m:t>
                          </m:r>
                        </m:den>
                      </m:f>
                      <m:r>
                        <a:rPr lang="es-CL" b="0" i="1" smtClean="0">
                          <a:latin typeface="Cambria Math" panose="02040503050406030204" pitchFamily="18" charset="0"/>
                        </a:rPr>
                        <m:t>=0.91</m:t>
                      </m:r>
                    </m:oMath>
                  </m:oMathPara>
                </a14:m>
                <a:endParaRPr lang="es-CL" b="0" dirty="0"/>
              </a:p>
              <a:p>
                <a:pPr marL="0" indent="0">
                  <a:buNone/>
                </a:pPr>
                <a:endParaRPr lang="es-CL" dirty="0"/>
              </a:p>
            </p:txBody>
          </p:sp>
        </mc:Choice>
        <mc:Fallback xmlns="">
          <p:sp>
            <p:nvSpPr>
              <p:cNvPr id="3" name="Marcador de contenido 1">
                <a:extLst>
                  <a:ext uri="{FF2B5EF4-FFF2-40B4-BE49-F238E27FC236}">
                    <a16:creationId xmlns:a16="http://schemas.microsoft.com/office/drawing/2014/main" id="{509E6064-0DA4-0C53-386D-947EDD127B7D}"/>
                  </a:ext>
                </a:extLst>
              </p:cNvPr>
              <p:cNvSpPr>
                <a:spLocks noGrp="1" noRot="1" noChangeAspect="1" noMove="1" noResize="1" noEditPoints="1" noAdjustHandles="1" noChangeArrowheads="1" noChangeShapeType="1" noTextEdit="1"/>
              </p:cNvSpPr>
              <p:nvPr>
                <p:ph idx="1"/>
              </p:nvPr>
            </p:nvSpPr>
            <p:spPr>
              <a:xfrm>
                <a:off x="171226" y="935916"/>
                <a:ext cx="11221521" cy="5766097"/>
              </a:xfrm>
              <a:blipFill>
                <a:blip r:embed="rId3"/>
                <a:stretch>
                  <a:fillRect l="-1086" t="-1799"/>
                </a:stretch>
              </a:blipFill>
            </p:spPr>
            <p:txBody>
              <a:bodyPr/>
              <a:lstStyle/>
              <a:p>
                <a:r>
                  <a:rPr lang="es-CL">
                    <a:noFill/>
                  </a:rPr>
                  <a:t> </a:t>
                </a:r>
              </a:p>
            </p:txBody>
          </p:sp>
        </mc:Fallback>
      </mc:AlternateContent>
    </p:spTree>
    <p:extLst>
      <p:ext uri="{BB962C8B-B14F-4D97-AF65-F5344CB8AC3E}">
        <p14:creationId xmlns:p14="http://schemas.microsoft.com/office/powerpoint/2010/main" val="10812237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Precisión</a:t>
            </a:r>
            <a:endParaRPr lang="es-ES_tradnl" sz="2800" b="1" dirty="0">
              <a:solidFill>
                <a:schemeClr val="bg1"/>
              </a:solidFill>
              <a:latin typeface="Myriad Pro Cond" panose="020B0506030403020204" pitchFamily="34" charset="0"/>
              <a:ea typeface="Arial Narrow" charset="0"/>
              <a:cs typeface="Arial Narrow" charset="0"/>
            </a:endParaRPr>
          </a:p>
        </p:txBody>
      </p:sp>
      <mc:AlternateContent xmlns:mc="http://schemas.openxmlformats.org/markup-compatibility/2006">
        <mc:Choice xmlns:a14="http://schemas.microsoft.com/office/drawing/2010/main" Requires="a14">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221521" cy="5766097"/>
              </a:xfrm>
            </p:spPr>
            <p:txBody>
              <a:bodyPr>
                <a:normAutofit/>
              </a:bodyPr>
              <a:lstStyle/>
              <a:p>
                <a:pPr marL="0" indent="0">
                  <a:buNone/>
                </a:pPr>
                <a:r>
                  <a:rPr lang="es-CL" dirty="0"/>
                  <a:t>La precisión mide cuántas predicciones correctas se tienen respecto a las predicciones positivas del modelo (sean correctas o no), es decir,</a:t>
                </a:r>
              </a:p>
              <a:p>
                <a:pPr marL="0" indent="0">
                  <a:buNone/>
                </a:pPr>
                <a:endParaRPr lang="es-CL" dirty="0"/>
              </a:p>
              <a:p>
                <a:pPr marL="0" indent="0">
                  <a:buNone/>
                </a:pP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𝑝𝑟𝑒𝑐𝑖𝑠𝑖𝑜𝑛</m:t>
                      </m:r>
                      <m:r>
                        <a:rPr lang="es-CL" b="0" i="1" smtClean="0">
                          <a:latin typeface="Cambria Math" panose="02040503050406030204" pitchFamily="18" charset="0"/>
                        </a:rPr>
                        <m:t>=</m:t>
                      </m:r>
                      <m:f>
                        <m:fPr>
                          <m:ctrlPr>
                            <a:rPr lang="es-CL" b="0" i="1" smtClean="0">
                              <a:latin typeface="Cambria Math" panose="02040503050406030204" pitchFamily="18" charset="0"/>
                            </a:rPr>
                          </m:ctrlPr>
                        </m:fPr>
                        <m:num>
                          <m:r>
                            <a:rPr lang="es-CL" b="0" i="1" smtClean="0">
                              <a:latin typeface="Cambria Math" panose="02040503050406030204" pitchFamily="18" charset="0"/>
                            </a:rPr>
                            <m:t>𝑉𝑃</m:t>
                          </m:r>
                        </m:num>
                        <m:den>
                          <m:r>
                            <a:rPr lang="es-CL" b="0" i="1" smtClean="0">
                              <a:latin typeface="Cambria Math" panose="02040503050406030204" pitchFamily="18" charset="0"/>
                            </a:rPr>
                            <m:t>𝑉𝑃</m:t>
                          </m:r>
                          <m:r>
                            <a:rPr lang="es-CL" b="0" i="1" smtClean="0">
                              <a:latin typeface="Cambria Math" panose="02040503050406030204" pitchFamily="18" charset="0"/>
                            </a:rPr>
                            <m:t>+</m:t>
                          </m:r>
                          <m:r>
                            <a:rPr lang="es-MX" b="0" i="1" smtClean="0">
                              <a:latin typeface="Cambria Math" panose="02040503050406030204" pitchFamily="18" charset="0"/>
                            </a:rPr>
                            <m:t>𝐹𝑃</m:t>
                          </m:r>
                        </m:den>
                      </m:f>
                    </m:oMath>
                  </m:oMathPara>
                </a14:m>
                <a:endParaRPr lang="es-CL" b="0" dirty="0"/>
              </a:p>
              <a:p>
                <a:pPr marL="0" indent="0">
                  <a:buNone/>
                </a:pPr>
                <a:endParaRPr lang="es-CL" dirty="0"/>
              </a:p>
              <a:p>
                <a:pPr marL="0" indent="0">
                  <a:buNone/>
                </a:pPr>
                <a:r>
                  <a:rPr lang="es-CL" dirty="0"/>
                  <a:t>En el ejemplo, se tiene:</a:t>
                </a:r>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r>
                  <a:rPr lang="es-CL" dirty="0"/>
                  <a:t>Es decir, solo un 12.5% de las predicciones con output “fraudulento”, es correcta.</a:t>
                </a:r>
              </a:p>
            </p:txBody>
          </p:sp>
        </mc:Choice>
        <mc:Fallback>
          <p:sp>
            <p:nvSpPr>
              <p:cNvPr id="3" name="Marcador de contenido 1">
                <a:extLst>
                  <a:ext uri="{FF2B5EF4-FFF2-40B4-BE49-F238E27FC236}">
                    <a16:creationId xmlns:a16="http://schemas.microsoft.com/office/drawing/2014/main" id="{509E6064-0DA4-0C53-386D-947EDD127B7D}"/>
                  </a:ext>
                </a:extLst>
              </p:cNvPr>
              <p:cNvSpPr>
                <a:spLocks noGrp="1" noRot="1" noChangeAspect="1" noMove="1" noResize="1" noEditPoints="1" noAdjustHandles="1" noChangeArrowheads="1" noChangeShapeType="1" noTextEdit="1"/>
              </p:cNvSpPr>
              <p:nvPr>
                <p:ph idx="1"/>
              </p:nvPr>
            </p:nvSpPr>
            <p:spPr>
              <a:xfrm>
                <a:off x="171226" y="935916"/>
                <a:ext cx="11221521" cy="5766097"/>
              </a:xfrm>
              <a:blipFill>
                <a:blip r:embed="rId2"/>
                <a:stretch>
                  <a:fillRect l="-435"/>
                </a:stretch>
              </a:blipFill>
            </p:spPr>
            <p:txBody>
              <a:bodyPr/>
              <a:lstStyle/>
              <a:p>
                <a:r>
                  <a:rPr lang="en-US">
                    <a:noFill/>
                  </a:rPr>
                  <a:t> </a:t>
                </a:r>
              </a:p>
            </p:txBody>
          </p:sp>
        </mc:Fallback>
      </mc:AlternateContent>
      <p:pic>
        <p:nvPicPr>
          <p:cNvPr id="8" name="Imagen 7">
            <a:extLst>
              <a:ext uri="{FF2B5EF4-FFF2-40B4-BE49-F238E27FC236}">
                <a16:creationId xmlns:a16="http://schemas.microsoft.com/office/drawing/2014/main" id="{D0F4785B-5AC8-FBC7-C290-D148402FFDC5}"/>
              </a:ext>
            </a:extLst>
          </p:cNvPr>
          <p:cNvPicPr>
            <a:picLocks noChangeAspect="1"/>
          </p:cNvPicPr>
          <p:nvPr/>
        </p:nvPicPr>
        <p:blipFill>
          <a:blip r:embed="rId3"/>
          <a:stretch>
            <a:fillRect/>
          </a:stretch>
        </p:blipFill>
        <p:spPr>
          <a:xfrm>
            <a:off x="4076186" y="2600478"/>
            <a:ext cx="4934650" cy="2725587"/>
          </a:xfrm>
          <a:prstGeom prst="rect">
            <a:avLst/>
          </a:prstGeom>
        </p:spPr>
      </p:pic>
    </p:spTree>
    <p:extLst>
      <p:ext uri="{BB962C8B-B14F-4D97-AF65-F5344CB8AC3E}">
        <p14:creationId xmlns:p14="http://schemas.microsoft.com/office/powerpoint/2010/main" val="25090101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Sensibilidad (</a:t>
            </a:r>
            <a:r>
              <a:rPr lang="es-ES" sz="2800" b="1" dirty="0" err="1">
                <a:solidFill>
                  <a:schemeClr val="bg1"/>
                </a:solidFill>
                <a:latin typeface="Myriad Pro Cond" panose="020B0506030403020204" pitchFamily="34" charset="0"/>
                <a:ea typeface="Arial Narrow" charset="0"/>
                <a:cs typeface="Arial Narrow" charset="0"/>
              </a:rPr>
              <a:t>recall</a:t>
            </a:r>
            <a:r>
              <a:rPr lang="es-ES" sz="2800" b="1" dirty="0">
                <a:solidFill>
                  <a:schemeClr val="bg1"/>
                </a:solidFill>
                <a:latin typeface="Myriad Pro Cond" panose="020B0506030403020204" pitchFamily="34" charset="0"/>
                <a:ea typeface="Arial Narrow" charset="0"/>
                <a:cs typeface="Arial Narrow" charset="0"/>
              </a:rPr>
              <a:t>)</a:t>
            </a:r>
            <a:endParaRPr lang="es-ES_tradnl" sz="2800" b="1" dirty="0">
              <a:solidFill>
                <a:schemeClr val="bg1"/>
              </a:solidFill>
              <a:latin typeface="Myriad Pro Cond" panose="020B0506030403020204" pitchFamily="34" charset="0"/>
              <a:ea typeface="Arial Narrow" charset="0"/>
              <a:cs typeface="Arial Narrow" charset="0"/>
            </a:endParaRPr>
          </a:p>
        </p:txBody>
      </p:sp>
      <mc:AlternateContent xmlns:mc="http://schemas.openxmlformats.org/markup-compatibility/2006">
        <mc:Choice xmlns:a14="http://schemas.microsoft.com/office/drawing/2010/main" Requires="a14">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221521" cy="5766097"/>
              </a:xfrm>
            </p:spPr>
            <p:txBody>
              <a:bodyPr>
                <a:normAutofit/>
              </a:bodyPr>
              <a:lstStyle/>
              <a:p>
                <a:pPr marL="0" indent="0">
                  <a:buNone/>
                </a:pPr>
                <a:r>
                  <a:rPr lang="es-CL" sz="2000" dirty="0"/>
                  <a:t>La sensibilidad se enfoca en las observaciones que realmente son positivas, y mide la proporción de predicciones correctas respecto a esa cantidad, es decir,</a:t>
                </a:r>
              </a:p>
              <a:p>
                <a:pPr marL="0" indent="0">
                  <a:buNone/>
                </a:pPr>
                <a:endParaRPr lang="es-CL" sz="2000" dirty="0"/>
              </a:p>
              <a:p>
                <a:pPr marL="0" indent="0">
                  <a:buNone/>
                </a:pPr>
                <a14:m>
                  <m:oMathPara xmlns:m="http://schemas.openxmlformats.org/officeDocument/2006/math">
                    <m:oMathParaPr>
                      <m:jc m:val="centerGroup"/>
                    </m:oMathParaPr>
                    <m:oMath xmlns:m="http://schemas.openxmlformats.org/officeDocument/2006/math">
                      <m:r>
                        <a:rPr lang="es-CL" sz="2000" b="0" i="1" smtClean="0">
                          <a:latin typeface="Cambria Math" panose="02040503050406030204" pitchFamily="18" charset="0"/>
                        </a:rPr>
                        <m:t>𝑟𝑒𝑐𝑎𝑙𝑙</m:t>
                      </m:r>
                      <m:r>
                        <a:rPr lang="es-CL" sz="2000" b="0" i="1" smtClean="0">
                          <a:latin typeface="Cambria Math" panose="02040503050406030204" pitchFamily="18" charset="0"/>
                        </a:rPr>
                        <m:t>=</m:t>
                      </m:r>
                      <m:f>
                        <m:fPr>
                          <m:ctrlPr>
                            <a:rPr lang="es-CL" sz="2000" b="0" i="1" smtClean="0">
                              <a:latin typeface="Cambria Math" panose="02040503050406030204" pitchFamily="18" charset="0"/>
                            </a:rPr>
                          </m:ctrlPr>
                        </m:fPr>
                        <m:num>
                          <m:r>
                            <a:rPr lang="es-CL" sz="2000" b="0" i="1" smtClean="0">
                              <a:latin typeface="Cambria Math" panose="02040503050406030204" pitchFamily="18" charset="0"/>
                            </a:rPr>
                            <m:t>𝑉𝑃</m:t>
                          </m:r>
                        </m:num>
                        <m:den>
                          <m:r>
                            <a:rPr lang="es-CL" sz="2000" b="0" i="1" smtClean="0">
                              <a:latin typeface="Cambria Math" panose="02040503050406030204" pitchFamily="18" charset="0"/>
                            </a:rPr>
                            <m:t>𝑉𝑃</m:t>
                          </m:r>
                          <m:r>
                            <a:rPr lang="es-CL" sz="2000" b="0" i="1" smtClean="0">
                              <a:latin typeface="Cambria Math" panose="02040503050406030204" pitchFamily="18" charset="0"/>
                            </a:rPr>
                            <m:t>+</m:t>
                          </m:r>
                          <m:r>
                            <a:rPr lang="es-CL" sz="2000" b="0" i="1" smtClean="0">
                              <a:latin typeface="Cambria Math" panose="02040503050406030204" pitchFamily="18" charset="0"/>
                            </a:rPr>
                            <m:t>𝐹𝑁</m:t>
                          </m:r>
                        </m:den>
                      </m:f>
                    </m:oMath>
                  </m:oMathPara>
                </a14:m>
                <a:endParaRPr lang="es-CL" sz="2000" b="0" dirty="0"/>
              </a:p>
              <a:p>
                <a:pPr marL="0" indent="0">
                  <a:buNone/>
                </a:pPr>
                <a:endParaRPr lang="es-CL" sz="2000" b="0" dirty="0"/>
              </a:p>
              <a:p>
                <a:pPr marL="0" indent="0">
                  <a:buNone/>
                </a:pPr>
                <a:r>
                  <a:rPr lang="es-CL" sz="2000" b="1" dirty="0"/>
                  <a:t>Nota 1:</a:t>
                </a:r>
                <a:r>
                  <a:rPr lang="es-CL" sz="2000" b="0" dirty="0"/>
                  <a:t> Los FN son los que el modelo no pudo identificar correctamente (clasificándolos como negativos), por ello van dentro de la fórmula (ver matriz de confusión).</a:t>
                </a:r>
              </a:p>
              <a:p>
                <a:pPr marL="0" indent="0">
                  <a:buNone/>
                </a:pPr>
                <a:r>
                  <a:rPr lang="es-CL" sz="2000" b="1" dirty="0"/>
                  <a:t>Nota 2: </a:t>
                </a:r>
                <a:r>
                  <a:rPr lang="es-CL" sz="2000" dirty="0"/>
                  <a:t>La sensibilidad se puede considerar como la </a:t>
                </a:r>
                <a:r>
                  <a:rPr lang="es-CL" sz="2000" b="1" dirty="0"/>
                  <a:t>“tasa de verdaderos positivos”</a:t>
                </a:r>
              </a:p>
              <a:p>
                <a:pPr marL="0" indent="0">
                  <a:buNone/>
                </a:pPr>
                <a:r>
                  <a:rPr lang="es-CL" sz="2000" dirty="0"/>
                  <a:t>En el ejemplo, se tiene que el modelo capta el 33.33% de las transacciones fraudulentas:</a:t>
                </a:r>
              </a:p>
              <a:p>
                <a:pPr marL="0" indent="0">
                  <a:buNone/>
                </a:pPr>
                <a:endParaRPr lang="es-CL" dirty="0"/>
              </a:p>
              <a:p>
                <a:pPr marL="0" indent="0">
                  <a:buNone/>
                </a:pPr>
                <a:endParaRPr lang="es-CL" dirty="0"/>
              </a:p>
            </p:txBody>
          </p:sp>
        </mc:Choice>
        <mc:Fallback>
          <p:sp>
            <p:nvSpPr>
              <p:cNvPr id="3" name="Marcador de contenido 1">
                <a:extLst>
                  <a:ext uri="{FF2B5EF4-FFF2-40B4-BE49-F238E27FC236}">
                    <a16:creationId xmlns:a16="http://schemas.microsoft.com/office/drawing/2014/main" id="{509E6064-0DA4-0C53-386D-947EDD127B7D}"/>
                  </a:ext>
                </a:extLst>
              </p:cNvPr>
              <p:cNvSpPr>
                <a:spLocks noGrp="1" noRot="1" noChangeAspect="1" noMove="1" noResize="1" noEditPoints="1" noAdjustHandles="1" noChangeArrowheads="1" noChangeShapeType="1" noTextEdit="1"/>
              </p:cNvSpPr>
              <p:nvPr>
                <p:ph idx="1"/>
              </p:nvPr>
            </p:nvSpPr>
            <p:spPr>
              <a:xfrm>
                <a:off x="171226" y="935916"/>
                <a:ext cx="11221521" cy="5766097"/>
              </a:xfrm>
              <a:blipFill>
                <a:blip r:embed="rId2"/>
                <a:stretch>
                  <a:fillRect l="-543"/>
                </a:stretch>
              </a:blipFill>
            </p:spPr>
            <p:txBody>
              <a:bodyPr/>
              <a:lstStyle/>
              <a:p>
                <a:r>
                  <a:rPr lang="en-US">
                    <a:noFill/>
                  </a:rPr>
                  <a:t> </a:t>
                </a:r>
              </a:p>
            </p:txBody>
          </p:sp>
        </mc:Fallback>
      </mc:AlternateContent>
      <p:pic>
        <p:nvPicPr>
          <p:cNvPr id="8" name="Imagen 7">
            <a:extLst>
              <a:ext uri="{FF2B5EF4-FFF2-40B4-BE49-F238E27FC236}">
                <a16:creationId xmlns:a16="http://schemas.microsoft.com/office/drawing/2014/main" id="{4E99C63F-986A-C11C-C490-77B2496078ED}"/>
              </a:ext>
            </a:extLst>
          </p:cNvPr>
          <p:cNvPicPr>
            <a:picLocks noChangeAspect="1"/>
          </p:cNvPicPr>
          <p:nvPr/>
        </p:nvPicPr>
        <p:blipFill>
          <a:blip r:embed="rId3"/>
          <a:stretch>
            <a:fillRect/>
          </a:stretch>
        </p:blipFill>
        <p:spPr>
          <a:xfrm>
            <a:off x="4009272" y="4326242"/>
            <a:ext cx="4173455" cy="2457915"/>
          </a:xfrm>
          <a:prstGeom prst="rect">
            <a:avLst/>
          </a:prstGeom>
        </p:spPr>
      </p:pic>
    </p:spTree>
    <p:extLst>
      <p:ext uri="{BB962C8B-B14F-4D97-AF65-F5344CB8AC3E}">
        <p14:creationId xmlns:p14="http://schemas.microsoft.com/office/powerpoint/2010/main" val="28916278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err="1">
                <a:solidFill>
                  <a:schemeClr val="bg1"/>
                </a:solidFill>
                <a:latin typeface="Myriad Pro Cond" panose="020B0506030403020204" pitchFamily="34" charset="0"/>
                <a:ea typeface="Arial Narrow" charset="0"/>
                <a:cs typeface="Arial Narrow" charset="0"/>
              </a:rPr>
              <a:t>Precision</a:t>
            </a:r>
            <a:r>
              <a:rPr lang="es-ES" sz="2800" b="1" dirty="0">
                <a:solidFill>
                  <a:schemeClr val="bg1"/>
                </a:solidFill>
                <a:latin typeface="Myriad Pro Cond" panose="020B0506030403020204" pitchFamily="34" charset="0"/>
                <a:ea typeface="Arial Narrow" charset="0"/>
                <a:cs typeface="Arial Narrow" charset="0"/>
              </a:rPr>
              <a:t> &amp; </a:t>
            </a:r>
            <a:r>
              <a:rPr lang="es-ES" sz="2800" b="1" dirty="0" err="1">
                <a:solidFill>
                  <a:schemeClr val="bg1"/>
                </a:solidFill>
                <a:latin typeface="Myriad Pro Cond" panose="020B0506030403020204" pitchFamily="34" charset="0"/>
                <a:ea typeface="Arial Narrow" charset="0"/>
                <a:cs typeface="Arial Narrow" charset="0"/>
              </a:rPr>
              <a:t>recall</a:t>
            </a:r>
            <a:endParaRPr lang="es-ES_tradnl" sz="2800" b="1" dirty="0">
              <a:solidFill>
                <a:schemeClr val="bg1"/>
              </a:solidFill>
              <a:latin typeface="Myriad Pro Cond" panose="020B0506030403020204" pitchFamily="34" charset="0"/>
              <a:ea typeface="Arial Narrow" charset="0"/>
              <a:cs typeface="Arial Narrow" charset="0"/>
            </a:endParaRPr>
          </a:p>
        </p:txBody>
      </p:sp>
      <p:pic>
        <p:nvPicPr>
          <p:cNvPr id="8" name="Gráfico 7">
            <a:extLst>
              <a:ext uri="{FF2B5EF4-FFF2-40B4-BE49-F238E27FC236}">
                <a16:creationId xmlns:a16="http://schemas.microsoft.com/office/drawing/2014/main" id="{1C72794E-16FB-4661-26FD-4C57624A5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84557" y="837170"/>
            <a:ext cx="3270843" cy="5946987"/>
          </a:xfrm>
          <a:prstGeom prst="rect">
            <a:avLst/>
          </a:prstGeom>
        </p:spPr>
      </p:pic>
      <p:cxnSp>
        <p:nvCxnSpPr>
          <p:cNvPr id="7" name="Conector recto de flecha 6">
            <a:extLst>
              <a:ext uri="{FF2B5EF4-FFF2-40B4-BE49-F238E27FC236}">
                <a16:creationId xmlns:a16="http://schemas.microsoft.com/office/drawing/2014/main" id="{C67D9B67-5F1C-C060-7CA0-0B428D9DD722}"/>
              </a:ext>
            </a:extLst>
          </p:cNvPr>
          <p:cNvCxnSpPr>
            <a:cxnSpLocks/>
          </p:cNvCxnSpPr>
          <p:nvPr/>
        </p:nvCxnSpPr>
        <p:spPr>
          <a:xfrm flipH="1">
            <a:off x="7111014" y="6143348"/>
            <a:ext cx="127838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CuadroTexto 10">
            <a:extLst>
              <a:ext uri="{FF2B5EF4-FFF2-40B4-BE49-F238E27FC236}">
                <a16:creationId xmlns:a16="http://schemas.microsoft.com/office/drawing/2014/main" id="{86164273-3010-FC96-FE4B-BFDF2F91FE3A}"/>
              </a:ext>
            </a:extLst>
          </p:cNvPr>
          <p:cNvSpPr txBox="1"/>
          <p:nvPr/>
        </p:nvSpPr>
        <p:spPr>
          <a:xfrm>
            <a:off x="8451542" y="5859262"/>
            <a:ext cx="3270843" cy="461665"/>
          </a:xfrm>
          <a:prstGeom prst="rect">
            <a:avLst/>
          </a:prstGeom>
          <a:noFill/>
        </p:spPr>
        <p:txBody>
          <a:bodyPr wrap="square" rtlCol="0">
            <a:spAutoFit/>
          </a:bodyPr>
          <a:lstStyle/>
          <a:p>
            <a:pPr algn="ctr"/>
            <a:r>
              <a:rPr lang="es-MX" sz="1200" dirty="0">
                <a:solidFill>
                  <a:srgbClr val="FF0000"/>
                </a:solidFill>
              </a:rPr>
              <a:t>Observaciones realmente positivas, las que detectó y las que no</a:t>
            </a:r>
            <a:endParaRPr lang="en-US" sz="1200" dirty="0">
              <a:solidFill>
                <a:srgbClr val="FF0000"/>
              </a:solidFill>
            </a:endParaRPr>
          </a:p>
        </p:txBody>
      </p:sp>
      <p:sp>
        <p:nvSpPr>
          <p:cNvPr id="12" name="CuadroTexto 11">
            <a:extLst>
              <a:ext uri="{FF2B5EF4-FFF2-40B4-BE49-F238E27FC236}">
                <a16:creationId xmlns:a16="http://schemas.microsoft.com/office/drawing/2014/main" id="{11241625-DC0A-DDDD-C1EA-9ED436725424}"/>
              </a:ext>
            </a:extLst>
          </p:cNvPr>
          <p:cNvSpPr txBox="1"/>
          <p:nvPr/>
        </p:nvSpPr>
        <p:spPr>
          <a:xfrm>
            <a:off x="117572" y="5912515"/>
            <a:ext cx="3270843" cy="461665"/>
          </a:xfrm>
          <a:prstGeom prst="rect">
            <a:avLst/>
          </a:prstGeom>
          <a:noFill/>
        </p:spPr>
        <p:txBody>
          <a:bodyPr wrap="square" rtlCol="0">
            <a:spAutoFit/>
          </a:bodyPr>
          <a:lstStyle/>
          <a:p>
            <a:pPr algn="ctr"/>
            <a:r>
              <a:rPr lang="es-MX" sz="1200" dirty="0">
                <a:solidFill>
                  <a:srgbClr val="FF0000"/>
                </a:solidFill>
              </a:rPr>
              <a:t>Predicciones positivas del modelo, las que predijo bien y las que predijo mal</a:t>
            </a:r>
            <a:endParaRPr lang="en-US" sz="1200" dirty="0">
              <a:solidFill>
                <a:srgbClr val="FF0000"/>
              </a:solidFill>
            </a:endParaRPr>
          </a:p>
        </p:txBody>
      </p:sp>
      <p:cxnSp>
        <p:nvCxnSpPr>
          <p:cNvPr id="14" name="Conector recto de flecha 13">
            <a:extLst>
              <a:ext uri="{FF2B5EF4-FFF2-40B4-BE49-F238E27FC236}">
                <a16:creationId xmlns:a16="http://schemas.microsoft.com/office/drawing/2014/main" id="{F5FBED6E-F0B5-66B4-19FE-C1B93B2B9136}"/>
              </a:ext>
            </a:extLst>
          </p:cNvPr>
          <p:cNvCxnSpPr>
            <a:cxnSpLocks/>
          </p:cNvCxnSpPr>
          <p:nvPr/>
        </p:nvCxnSpPr>
        <p:spPr>
          <a:xfrm>
            <a:off x="3170110" y="6090094"/>
            <a:ext cx="216537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Conector recto de flecha 19">
            <a:extLst>
              <a:ext uri="{FF2B5EF4-FFF2-40B4-BE49-F238E27FC236}">
                <a16:creationId xmlns:a16="http://schemas.microsoft.com/office/drawing/2014/main" id="{3FF5C10D-0814-702B-5678-EE358C94DC1B}"/>
              </a:ext>
            </a:extLst>
          </p:cNvPr>
          <p:cNvCxnSpPr/>
          <p:nvPr/>
        </p:nvCxnSpPr>
        <p:spPr>
          <a:xfrm flipV="1">
            <a:off x="7111014" y="5344357"/>
            <a:ext cx="1828800" cy="301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6E628333-66E2-7F0B-BFA5-48A9196EBE7F}"/>
              </a:ext>
            </a:extLst>
          </p:cNvPr>
          <p:cNvCxnSpPr/>
          <p:nvPr/>
        </p:nvCxnSpPr>
        <p:spPr>
          <a:xfrm flipV="1">
            <a:off x="9286043" y="5495277"/>
            <a:ext cx="0" cy="301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42F9E99B-AAC3-22EE-2013-CC7DBDA8804F}"/>
              </a:ext>
            </a:extLst>
          </p:cNvPr>
          <p:cNvSpPr txBox="1"/>
          <p:nvPr/>
        </p:nvSpPr>
        <p:spPr>
          <a:xfrm>
            <a:off x="8616086" y="4783234"/>
            <a:ext cx="2039842" cy="646331"/>
          </a:xfrm>
          <a:prstGeom prst="rect">
            <a:avLst/>
          </a:prstGeom>
          <a:noFill/>
        </p:spPr>
        <p:txBody>
          <a:bodyPr wrap="square" rtlCol="0">
            <a:spAutoFit/>
          </a:bodyPr>
          <a:lstStyle/>
          <a:p>
            <a:pPr algn="ctr"/>
            <a:r>
              <a:rPr lang="es-MX" sz="1200" b="1" dirty="0">
                <a:solidFill>
                  <a:srgbClr val="00B050"/>
                </a:solidFill>
              </a:rPr>
              <a:t>Tasa de cuantos el modelo detecta bien = tasa de VP</a:t>
            </a:r>
            <a:endParaRPr lang="en-US" sz="1200" b="1" dirty="0">
              <a:solidFill>
                <a:srgbClr val="00B050"/>
              </a:solidFill>
            </a:endParaRPr>
          </a:p>
        </p:txBody>
      </p:sp>
    </p:spTree>
    <p:extLst>
      <p:ext uri="{BB962C8B-B14F-4D97-AF65-F5344CB8AC3E}">
        <p14:creationId xmlns:p14="http://schemas.microsoft.com/office/powerpoint/2010/main" val="3371305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F1 score</a:t>
            </a:r>
            <a:endParaRPr lang="es-ES_tradnl" sz="2800" b="1" dirty="0">
              <a:solidFill>
                <a:schemeClr val="bg1"/>
              </a:solidFill>
              <a:latin typeface="Myriad Pro Cond" panose="020B0506030403020204" pitchFamily="34" charset="0"/>
              <a:ea typeface="Arial Narrow" charset="0"/>
              <a:cs typeface="Arial Narrow" charset="0"/>
            </a:endParaRPr>
          </a:p>
        </p:txBody>
      </p:sp>
      <mc:AlternateContent xmlns:mc="http://schemas.openxmlformats.org/markup-compatibility/2006" xmlns:a14="http://schemas.microsoft.com/office/drawing/2010/main">
        <mc:Choice Requires="a14">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221521" cy="5766097"/>
              </a:xfrm>
            </p:spPr>
            <p:txBody>
              <a:bodyPr>
                <a:normAutofit/>
              </a:bodyPr>
              <a:lstStyle/>
              <a:p>
                <a:pPr marL="0" indent="0">
                  <a:buNone/>
                </a:pPr>
                <a:r>
                  <a:rPr lang="es-CL" dirty="0"/>
                  <a:t>El f1-score es una medida que combina la precisión y la sensibilidad. Es útil cuando el modelo está desbalanceado.</a:t>
                </a:r>
              </a:p>
              <a:p>
                <a:pPr marL="0" indent="0">
                  <a:buNone/>
                </a:pPr>
                <a:endParaRPr lang="es-CL" dirty="0"/>
              </a:p>
              <a:p>
                <a:pPr marL="0" indent="0">
                  <a:buNone/>
                </a:pP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𝑓</m:t>
                      </m:r>
                      <m:r>
                        <a:rPr lang="es-CL" b="0" i="1" smtClean="0">
                          <a:latin typeface="Cambria Math" panose="02040503050406030204" pitchFamily="18" charset="0"/>
                        </a:rPr>
                        <m:t>1−</m:t>
                      </m:r>
                      <m:r>
                        <a:rPr lang="es-CL" b="0" i="1" smtClean="0">
                          <a:latin typeface="Cambria Math" panose="02040503050406030204" pitchFamily="18" charset="0"/>
                        </a:rPr>
                        <m:t>𝑠𝑐𝑜𝑟𝑒</m:t>
                      </m:r>
                      <m:r>
                        <a:rPr lang="es-CL" b="0" i="1" smtClean="0">
                          <a:latin typeface="Cambria Math" panose="02040503050406030204" pitchFamily="18" charset="0"/>
                        </a:rPr>
                        <m:t>=2∗</m:t>
                      </m:r>
                      <m:f>
                        <m:fPr>
                          <m:ctrlPr>
                            <a:rPr lang="es-CL" b="0" i="1" smtClean="0">
                              <a:latin typeface="Cambria Math" panose="02040503050406030204" pitchFamily="18" charset="0"/>
                            </a:rPr>
                          </m:ctrlPr>
                        </m:fPr>
                        <m:num>
                          <m:r>
                            <a:rPr lang="es-CL" b="0" i="1" smtClean="0">
                              <a:latin typeface="Cambria Math" panose="02040503050406030204" pitchFamily="18" charset="0"/>
                            </a:rPr>
                            <m:t>𝑝𝑟𝑒𝑐𝑖𝑠𝑖𝑜𝑛</m:t>
                          </m:r>
                          <m:r>
                            <a:rPr lang="es-CL" b="0" i="1" smtClean="0">
                              <a:latin typeface="Cambria Math" panose="02040503050406030204" pitchFamily="18" charset="0"/>
                            </a:rPr>
                            <m:t>∗</m:t>
                          </m:r>
                          <m:r>
                            <a:rPr lang="es-CL" b="0" i="1" smtClean="0">
                              <a:latin typeface="Cambria Math" panose="02040503050406030204" pitchFamily="18" charset="0"/>
                            </a:rPr>
                            <m:t>𝑟𝑒𝑐𝑎𝑙𝑙</m:t>
                          </m:r>
                        </m:num>
                        <m:den>
                          <m:r>
                            <a:rPr lang="es-CL" b="0" i="1" smtClean="0">
                              <a:latin typeface="Cambria Math" panose="02040503050406030204" pitchFamily="18" charset="0"/>
                            </a:rPr>
                            <m:t>𝑝𝑟𝑒𝑐𝑖𝑠𝑖𝑜𝑛</m:t>
                          </m:r>
                          <m:r>
                            <a:rPr lang="es-CL" b="0" i="1" smtClean="0">
                              <a:latin typeface="Cambria Math" panose="02040503050406030204" pitchFamily="18" charset="0"/>
                            </a:rPr>
                            <m:t>+</m:t>
                          </m:r>
                          <m:r>
                            <a:rPr lang="es-CL" b="0" i="1" smtClean="0">
                              <a:latin typeface="Cambria Math" panose="02040503050406030204" pitchFamily="18" charset="0"/>
                            </a:rPr>
                            <m:t>𝑟𝑒𝑐𝑎𝑙𝑙</m:t>
                          </m:r>
                        </m:den>
                      </m:f>
                    </m:oMath>
                  </m:oMathPara>
                </a14:m>
                <a:endParaRPr lang="es-CL" dirty="0"/>
              </a:p>
              <a:p>
                <a:pPr marL="0" indent="0">
                  <a:buNone/>
                </a:pPr>
                <a:r>
                  <a:rPr lang="es-CL" b="1" dirty="0"/>
                  <a:t>Nota</a:t>
                </a:r>
                <a:r>
                  <a:rPr lang="es-CL" dirty="0"/>
                  <a:t>: ¿de dónde sale esta fórmula? Es la </a:t>
                </a:r>
                <a:r>
                  <a:rPr lang="es-CL" i="1" dirty="0"/>
                  <a:t>media armónica</a:t>
                </a:r>
                <a:r>
                  <a:rPr lang="es-CL" dirty="0"/>
                  <a:t> entre precisión y sensibilidad. Es útil cuando se trabaja con tasas, y es menos sensible a valores extremos que la media aritmética (el promedio de toda la vida). </a:t>
                </a:r>
              </a:p>
              <a:p>
                <a:pPr marL="0" indent="0">
                  <a:buNone/>
                </a:pPr>
                <a:r>
                  <a:rPr lang="es-CL" dirty="0"/>
                  <a:t>En el ejemplo, se tiene:</a:t>
                </a:r>
              </a:p>
              <a:p>
                <a:pPr marL="0" indent="0">
                  <a:buNone/>
                </a:pPr>
                <a:endParaRPr lang="es-CL" dirty="0"/>
              </a:p>
              <a:p>
                <a:pPr marL="0" indent="0">
                  <a:buNone/>
                </a:pPr>
                <a:endParaRPr lang="es-CL" dirty="0"/>
              </a:p>
              <a:p>
                <a:pPr marL="0" indent="0">
                  <a:buNone/>
                </a:pPr>
                <a:endParaRPr lang="es-CL" dirty="0"/>
              </a:p>
            </p:txBody>
          </p:sp>
        </mc:Choice>
        <mc:Fallback xmlns="">
          <p:sp>
            <p:nvSpPr>
              <p:cNvPr id="3" name="Marcador de contenido 1">
                <a:extLst>
                  <a:ext uri="{FF2B5EF4-FFF2-40B4-BE49-F238E27FC236}">
                    <a16:creationId xmlns:a16="http://schemas.microsoft.com/office/drawing/2014/main" id="{509E6064-0DA4-0C53-386D-947EDD127B7D}"/>
                  </a:ext>
                </a:extLst>
              </p:cNvPr>
              <p:cNvSpPr>
                <a:spLocks noGrp="1" noRot="1" noChangeAspect="1" noMove="1" noResize="1" noEditPoints="1" noAdjustHandles="1" noChangeArrowheads="1" noChangeShapeType="1" noTextEdit="1"/>
              </p:cNvSpPr>
              <p:nvPr>
                <p:ph idx="1"/>
              </p:nvPr>
            </p:nvSpPr>
            <p:spPr>
              <a:xfrm>
                <a:off x="171226" y="935916"/>
                <a:ext cx="11221521" cy="5766097"/>
              </a:xfrm>
              <a:blipFill>
                <a:blip r:embed="rId3"/>
                <a:stretch>
                  <a:fillRect l="-1086" t="-1799"/>
                </a:stretch>
              </a:blipFill>
            </p:spPr>
            <p:txBody>
              <a:bodyPr/>
              <a:lstStyle/>
              <a:p>
                <a:r>
                  <a:rPr lang="es-CL">
                    <a:noFill/>
                  </a:rPr>
                  <a:t> </a:t>
                </a:r>
              </a:p>
            </p:txBody>
          </p:sp>
        </mc:Fallback>
      </mc:AlternateContent>
      <p:pic>
        <p:nvPicPr>
          <p:cNvPr id="8" name="Imagen 7">
            <a:extLst>
              <a:ext uri="{FF2B5EF4-FFF2-40B4-BE49-F238E27FC236}">
                <a16:creationId xmlns:a16="http://schemas.microsoft.com/office/drawing/2014/main" id="{E80A6F61-A9E6-BC33-9B52-0AB050BD9E28}"/>
              </a:ext>
            </a:extLst>
          </p:cNvPr>
          <p:cNvPicPr>
            <a:picLocks noChangeAspect="1"/>
          </p:cNvPicPr>
          <p:nvPr/>
        </p:nvPicPr>
        <p:blipFill>
          <a:blip r:embed="rId4"/>
          <a:stretch>
            <a:fillRect/>
          </a:stretch>
        </p:blipFill>
        <p:spPr>
          <a:xfrm>
            <a:off x="3061387" y="3582752"/>
            <a:ext cx="6069225" cy="945538"/>
          </a:xfrm>
          <a:prstGeom prst="rect">
            <a:avLst/>
          </a:prstGeom>
        </p:spPr>
      </p:pic>
    </p:spTree>
    <p:extLst>
      <p:ext uri="{BB962C8B-B14F-4D97-AF65-F5344CB8AC3E}">
        <p14:creationId xmlns:p14="http://schemas.microsoft.com/office/powerpoint/2010/main" val="40506421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Tasa de Falsos Positivos</a:t>
            </a:r>
            <a:endParaRPr lang="es-ES_tradnl" sz="2800" b="1" dirty="0">
              <a:solidFill>
                <a:schemeClr val="bg1"/>
              </a:solidFill>
              <a:latin typeface="Myriad Pro Cond" panose="020B0506030403020204" pitchFamily="34" charset="0"/>
              <a:ea typeface="Arial Narrow" charset="0"/>
              <a:cs typeface="Arial Narrow" charset="0"/>
            </a:endParaRPr>
          </a:p>
        </p:txBody>
      </p:sp>
      <mc:AlternateContent xmlns:mc="http://schemas.openxmlformats.org/markup-compatibility/2006">
        <mc:Choice xmlns:a14="http://schemas.microsoft.com/office/drawing/2010/main" Requires="a14">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221521" cy="5766097"/>
              </a:xfrm>
            </p:spPr>
            <p:txBody>
              <a:bodyPr>
                <a:normAutofit/>
              </a:bodyPr>
              <a:lstStyle/>
              <a:p>
                <a:pPr marL="0" indent="0">
                  <a:buNone/>
                </a:pPr>
                <a:r>
                  <a:rPr lang="es-CL" sz="2000" dirty="0"/>
                  <a:t>Es de interés medir también una cualidad de error en un modelo. En este sentido, interesa saber cuál es la tasa de FP de un modelo, que se hace respecto a las observaciones realmente negativas, definida por </a:t>
                </a:r>
              </a:p>
              <a:p>
                <a:pPr marL="0" indent="0">
                  <a:buNone/>
                </a:pPr>
                <a14:m>
                  <m:oMathPara xmlns:m="http://schemas.openxmlformats.org/officeDocument/2006/math">
                    <m:oMathParaPr>
                      <m:jc m:val="centerGroup"/>
                    </m:oMathParaPr>
                    <m:oMath xmlns:m="http://schemas.openxmlformats.org/officeDocument/2006/math">
                      <m:sSub>
                        <m:sSubPr>
                          <m:ctrlPr>
                            <a:rPr lang="es-CL" sz="2000" b="0" i="1" smtClean="0">
                              <a:latin typeface="Cambria Math" panose="02040503050406030204" pitchFamily="18" charset="0"/>
                            </a:rPr>
                          </m:ctrlPr>
                        </m:sSubPr>
                        <m:e>
                          <m:r>
                            <a:rPr lang="es-CL" sz="2000" b="0" i="1" smtClean="0">
                              <a:latin typeface="Cambria Math" panose="02040503050406030204" pitchFamily="18" charset="0"/>
                            </a:rPr>
                            <m:t>𝑇</m:t>
                          </m:r>
                        </m:e>
                        <m:sub>
                          <m:r>
                            <a:rPr lang="es-CL" sz="2000" b="0" i="1" smtClean="0">
                              <a:latin typeface="Cambria Math" panose="02040503050406030204" pitchFamily="18" charset="0"/>
                            </a:rPr>
                            <m:t>𝐹𝑃</m:t>
                          </m:r>
                        </m:sub>
                      </m:sSub>
                      <m:r>
                        <a:rPr lang="es-CL" sz="2000" b="0" i="1" smtClean="0">
                          <a:latin typeface="Cambria Math" panose="02040503050406030204" pitchFamily="18" charset="0"/>
                        </a:rPr>
                        <m:t>=</m:t>
                      </m:r>
                      <m:f>
                        <m:fPr>
                          <m:ctrlPr>
                            <a:rPr lang="es-CL" sz="2000" b="0" i="1" smtClean="0">
                              <a:latin typeface="Cambria Math" panose="02040503050406030204" pitchFamily="18" charset="0"/>
                            </a:rPr>
                          </m:ctrlPr>
                        </m:fPr>
                        <m:num>
                          <m:r>
                            <a:rPr lang="es-CL" sz="2000" b="0" i="1" smtClean="0">
                              <a:latin typeface="Cambria Math" panose="02040503050406030204" pitchFamily="18" charset="0"/>
                            </a:rPr>
                            <m:t>𝐹𝑃</m:t>
                          </m:r>
                        </m:num>
                        <m:den>
                          <m:r>
                            <a:rPr lang="es-CL" sz="2000" b="0" i="1" smtClean="0">
                              <a:latin typeface="Cambria Math" panose="02040503050406030204" pitchFamily="18" charset="0"/>
                            </a:rPr>
                            <m:t>𝐹𝑃</m:t>
                          </m:r>
                          <m:r>
                            <a:rPr lang="es-CL" sz="2000" b="0" i="1" smtClean="0">
                              <a:latin typeface="Cambria Math" panose="02040503050406030204" pitchFamily="18" charset="0"/>
                            </a:rPr>
                            <m:t>+</m:t>
                          </m:r>
                          <m:r>
                            <a:rPr lang="es-CL" sz="2000" b="0" i="1" smtClean="0">
                              <a:latin typeface="Cambria Math" panose="02040503050406030204" pitchFamily="18" charset="0"/>
                            </a:rPr>
                            <m:t>𝑉𝑁</m:t>
                          </m:r>
                        </m:den>
                      </m:f>
                    </m:oMath>
                  </m:oMathPara>
                </a14:m>
                <a:endParaRPr lang="es-CL" b="0" dirty="0"/>
              </a:p>
              <a:p>
                <a:pPr marL="0" indent="0">
                  <a:buNone/>
                </a:pPr>
                <a:r>
                  <a:rPr lang="es-CL" sz="2000" dirty="0"/>
                  <a:t>Notar que esta medida es complementaria a la sensibilidad, mirando la matriz de confusión. En el ejemplo, se tiene:</a:t>
                </a:r>
              </a:p>
            </p:txBody>
          </p:sp>
        </mc:Choice>
        <mc:Fallback>
          <p:sp>
            <p:nvSpPr>
              <p:cNvPr id="3" name="Marcador de contenido 1">
                <a:extLst>
                  <a:ext uri="{FF2B5EF4-FFF2-40B4-BE49-F238E27FC236}">
                    <a16:creationId xmlns:a16="http://schemas.microsoft.com/office/drawing/2014/main" id="{509E6064-0DA4-0C53-386D-947EDD127B7D}"/>
                  </a:ext>
                </a:extLst>
              </p:cNvPr>
              <p:cNvSpPr>
                <a:spLocks noGrp="1" noRot="1" noChangeAspect="1" noMove="1" noResize="1" noEditPoints="1" noAdjustHandles="1" noChangeArrowheads="1" noChangeShapeType="1" noTextEdit="1"/>
              </p:cNvSpPr>
              <p:nvPr>
                <p:ph idx="1"/>
              </p:nvPr>
            </p:nvSpPr>
            <p:spPr>
              <a:xfrm>
                <a:off x="171226" y="935916"/>
                <a:ext cx="11221521" cy="5766097"/>
              </a:xfrm>
              <a:blipFill>
                <a:blip r:embed="rId2"/>
                <a:stretch>
                  <a:fillRect l="-543" r="-978"/>
                </a:stretch>
              </a:blipFill>
            </p:spPr>
            <p:txBody>
              <a:bodyPr/>
              <a:lstStyle/>
              <a:p>
                <a:r>
                  <a:rPr lang="en-US">
                    <a:noFill/>
                  </a:rPr>
                  <a:t> </a:t>
                </a:r>
              </a:p>
            </p:txBody>
          </p:sp>
        </mc:Fallback>
      </mc:AlternateContent>
      <p:pic>
        <p:nvPicPr>
          <p:cNvPr id="10" name="Imagen 9">
            <a:extLst>
              <a:ext uri="{FF2B5EF4-FFF2-40B4-BE49-F238E27FC236}">
                <a16:creationId xmlns:a16="http://schemas.microsoft.com/office/drawing/2014/main" id="{4E58B04B-3FD8-E113-0C1E-31F55B756297}"/>
              </a:ext>
            </a:extLst>
          </p:cNvPr>
          <p:cNvPicPr>
            <a:picLocks noChangeAspect="1"/>
          </p:cNvPicPr>
          <p:nvPr/>
        </p:nvPicPr>
        <p:blipFill>
          <a:blip r:embed="rId3"/>
          <a:stretch>
            <a:fillRect/>
          </a:stretch>
        </p:blipFill>
        <p:spPr>
          <a:xfrm>
            <a:off x="2892160" y="2813415"/>
            <a:ext cx="6407680" cy="3726238"/>
          </a:xfrm>
          <a:prstGeom prst="rect">
            <a:avLst/>
          </a:prstGeom>
        </p:spPr>
      </p:pic>
      <p:sp>
        <p:nvSpPr>
          <p:cNvPr id="11" name="CuadroTexto 10">
            <a:extLst>
              <a:ext uri="{FF2B5EF4-FFF2-40B4-BE49-F238E27FC236}">
                <a16:creationId xmlns:a16="http://schemas.microsoft.com/office/drawing/2014/main" id="{5486516F-E480-2DF1-E06F-BEE9E9CAAE76}"/>
              </a:ext>
            </a:extLst>
          </p:cNvPr>
          <p:cNvSpPr txBox="1"/>
          <p:nvPr/>
        </p:nvSpPr>
        <p:spPr>
          <a:xfrm>
            <a:off x="9469119" y="2967765"/>
            <a:ext cx="2355228" cy="2585323"/>
          </a:xfrm>
          <a:prstGeom prst="rect">
            <a:avLst/>
          </a:prstGeom>
          <a:noFill/>
        </p:spPr>
        <p:txBody>
          <a:bodyPr wrap="square" rtlCol="0">
            <a:spAutoFit/>
          </a:bodyPr>
          <a:lstStyle/>
          <a:p>
            <a:r>
              <a:rPr lang="es-CL" dirty="0"/>
              <a:t>Un 7.2% de las transacciones no fraudulentas fueron mal clasificadas como fraudulentas. Esto puede ser un problema en el negocio, ya que afecta directamente a los usuarios.</a:t>
            </a:r>
          </a:p>
        </p:txBody>
      </p:sp>
    </p:spTree>
    <p:extLst>
      <p:ext uri="{BB962C8B-B14F-4D97-AF65-F5344CB8AC3E}">
        <p14:creationId xmlns:p14="http://schemas.microsoft.com/office/powerpoint/2010/main" val="13766374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tile tx="0" ty="0" sx="100000" sy="100000" flip="none" algn="tl"/>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461665"/>
          </a:xfrm>
          <a:prstGeom prst="rect">
            <a:avLst/>
          </a:prstGeom>
        </p:spPr>
        <p:txBody>
          <a:bodyPr wrap="square">
            <a:spAutoFit/>
          </a:bodyPr>
          <a:lstStyle/>
          <a:p>
            <a:r>
              <a:rPr lang="es-ES" sz="2400" b="1" dirty="0">
                <a:solidFill>
                  <a:schemeClr val="bg1"/>
                </a:solidFill>
                <a:latin typeface="Myriad Pro Cond" panose="020B0506030403020204" pitchFamily="34" charset="0"/>
                <a:ea typeface="Arial Narrow" charset="0"/>
                <a:cs typeface="Arial Narrow" charset="0"/>
              </a:rPr>
              <a:t>Introducción</a:t>
            </a:r>
            <a:endParaRPr lang="es-ES_tradnl" sz="24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6238452" cy="5766097"/>
          </a:xfrm>
        </p:spPr>
        <p:txBody>
          <a:bodyPr>
            <a:normAutofit/>
          </a:bodyPr>
          <a:lstStyle/>
          <a:p>
            <a:pPr marL="0" indent="0">
              <a:buNone/>
            </a:pPr>
            <a:r>
              <a:rPr lang="es-CL" dirty="0"/>
              <a:t>El objetivo de esta clase es aprender el modelo de regresión logística, aprendiendo a diferenciarlo del modelo de regresión lineal desde una perspectiva de la IA (por ej., no abordaremos la </a:t>
            </a:r>
            <a:r>
              <a:rPr lang="es-CL" i="1" dirty="0"/>
              <a:t>máxima verosimilitud</a:t>
            </a:r>
            <a:r>
              <a:rPr lang="es-CL" dirty="0"/>
              <a:t>).</a:t>
            </a:r>
          </a:p>
          <a:p>
            <a:pPr marL="0" indent="0">
              <a:buNone/>
            </a:pPr>
            <a:endParaRPr lang="es-CL" dirty="0"/>
          </a:p>
          <a:p>
            <a:pPr marL="0" indent="0">
              <a:buNone/>
            </a:pPr>
            <a:r>
              <a:rPr lang="es-CL" dirty="0"/>
              <a:t>En la clase de regresión anterior se definió en general el concepto de regresión. Hacemos un pequeño hincapié respecto a las variables:</a:t>
            </a:r>
          </a:p>
          <a:p>
            <a:r>
              <a:rPr lang="es-CL" dirty="0"/>
              <a:t>Si la variable output, o de salida, es continua, y la combinación de parámetros a estimar y variables input o atributos es lineal, entonces la regresión es una regresión lineal</a:t>
            </a:r>
          </a:p>
          <a:p>
            <a:r>
              <a:rPr lang="es-CL" dirty="0"/>
              <a:t>Si la variable output no es continua, sino que categórica, entonces no es una regresión lineal</a:t>
            </a:r>
          </a:p>
          <a:p>
            <a:endParaRPr lang="es-CL" dirty="0"/>
          </a:p>
          <a:p>
            <a:pPr marL="0" indent="0">
              <a:buNone/>
            </a:pPr>
            <a:r>
              <a:rPr lang="es-CL" dirty="0"/>
              <a:t>¿Por qué querría una regresión de ese tipo?¿qué podría descubrir con este método?</a:t>
            </a:r>
          </a:p>
          <a:p>
            <a:pPr marL="0" indent="0">
              <a:buNone/>
            </a:pPr>
            <a:endParaRPr lang="es-CL" dirty="0"/>
          </a:p>
          <a:p>
            <a:pPr marL="0" indent="0">
              <a:buNone/>
            </a:pPr>
            <a:endParaRPr lang="es-CL" dirty="0"/>
          </a:p>
          <a:p>
            <a:pPr marL="0" indent="0">
              <a:buNone/>
            </a:pPr>
            <a:endParaRPr lang="es-CL" dirty="0"/>
          </a:p>
        </p:txBody>
      </p:sp>
      <p:sp>
        <p:nvSpPr>
          <p:cNvPr id="7" name="Marcador de contenido 1">
            <a:extLst>
              <a:ext uri="{FF2B5EF4-FFF2-40B4-BE49-F238E27FC236}">
                <a16:creationId xmlns:a16="http://schemas.microsoft.com/office/drawing/2014/main" id="{BF5F81EB-341B-779D-5974-D26ADFB27E80}"/>
              </a:ext>
            </a:extLst>
          </p:cNvPr>
          <p:cNvSpPr txBox="1">
            <a:spLocks/>
          </p:cNvSpPr>
          <p:nvPr/>
        </p:nvSpPr>
        <p:spPr>
          <a:xfrm>
            <a:off x="323626" y="1088316"/>
            <a:ext cx="7577500" cy="576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CL" dirty="0"/>
          </a:p>
          <a:p>
            <a:pPr marL="0" indent="0">
              <a:buFont typeface="Arial" panose="020B0604020202020204" pitchFamily="34" charset="0"/>
              <a:buNone/>
            </a:pPr>
            <a:endParaRPr lang="es-CL" dirty="0"/>
          </a:p>
          <a:p>
            <a:pPr marL="0" indent="0">
              <a:buFont typeface="Arial" panose="020B0604020202020204" pitchFamily="34" charset="0"/>
              <a:buNone/>
            </a:pPr>
            <a:endParaRPr lang="es-CL" dirty="0"/>
          </a:p>
          <a:p>
            <a:pPr marL="0" indent="0">
              <a:buFont typeface="Arial" panose="020B0604020202020204" pitchFamily="34" charset="0"/>
              <a:buNone/>
            </a:pPr>
            <a:endParaRPr lang="es-CL" dirty="0"/>
          </a:p>
          <a:p>
            <a:pPr marL="0" indent="0">
              <a:buFont typeface="Arial" panose="020B0604020202020204" pitchFamily="34" charset="0"/>
              <a:buNone/>
            </a:pPr>
            <a:endParaRPr lang="es-CL" dirty="0"/>
          </a:p>
        </p:txBody>
      </p:sp>
      <p:sp>
        <p:nvSpPr>
          <p:cNvPr id="8" name="Marcador de contenido 1">
            <a:extLst>
              <a:ext uri="{FF2B5EF4-FFF2-40B4-BE49-F238E27FC236}">
                <a16:creationId xmlns:a16="http://schemas.microsoft.com/office/drawing/2014/main" id="{F22B2A3D-7090-9A77-BBC2-684E97930BAE}"/>
              </a:ext>
            </a:extLst>
          </p:cNvPr>
          <p:cNvSpPr txBox="1">
            <a:spLocks/>
          </p:cNvSpPr>
          <p:nvPr/>
        </p:nvSpPr>
        <p:spPr>
          <a:xfrm>
            <a:off x="476026" y="1240716"/>
            <a:ext cx="11888096" cy="576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CL"/>
          </a:p>
          <a:p>
            <a:pPr marL="0" indent="0">
              <a:buFont typeface="Arial" panose="020B0604020202020204" pitchFamily="34" charset="0"/>
              <a:buNone/>
            </a:pPr>
            <a:endParaRPr lang="es-CL"/>
          </a:p>
          <a:p>
            <a:pPr marL="0" indent="0">
              <a:buFont typeface="Arial" panose="020B0604020202020204" pitchFamily="34" charset="0"/>
              <a:buNone/>
            </a:pPr>
            <a:endParaRPr lang="es-CL"/>
          </a:p>
          <a:p>
            <a:pPr marL="0" indent="0">
              <a:buFont typeface="Arial" panose="020B0604020202020204" pitchFamily="34" charset="0"/>
              <a:buNone/>
            </a:pPr>
            <a:endParaRPr lang="es-CL"/>
          </a:p>
          <a:p>
            <a:pPr marL="0" indent="0">
              <a:buFont typeface="Arial" panose="020B0604020202020204" pitchFamily="34" charset="0"/>
              <a:buNone/>
            </a:pPr>
            <a:endParaRPr lang="es-CL" dirty="0"/>
          </a:p>
        </p:txBody>
      </p:sp>
      <p:sp>
        <p:nvSpPr>
          <p:cNvPr id="10" name="Marcador de contenido 1">
            <a:extLst>
              <a:ext uri="{FF2B5EF4-FFF2-40B4-BE49-F238E27FC236}">
                <a16:creationId xmlns:a16="http://schemas.microsoft.com/office/drawing/2014/main" id="{DBD3B9B2-9415-82BF-01C3-1837C11C66FF}"/>
              </a:ext>
            </a:extLst>
          </p:cNvPr>
          <p:cNvSpPr txBox="1">
            <a:spLocks/>
          </p:cNvSpPr>
          <p:nvPr/>
        </p:nvSpPr>
        <p:spPr>
          <a:xfrm>
            <a:off x="-69227" y="915701"/>
            <a:ext cx="11888096" cy="576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CL"/>
          </a:p>
          <a:p>
            <a:pPr marL="0" indent="0">
              <a:buFont typeface="Arial" panose="020B0604020202020204" pitchFamily="34" charset="0"/>
              <a:buNone/>
            </a:pPr>
            <a:endParaRPr lang="es-CL"/>
          </a:p>
          <a:p>
            <a:pPr marL="0" indent="0">
              <a:buFont typeface="Arial" panose="020B0604020202020204" pitchFamily="34" charset="0"/>
              <a:buNone/>
            </a:pPr>
            <a:endParaRPr lang="es-CL"/>
          </a:p>
          <a:p>
            <a:pPr marL="0" indent="0">
              <a:buFont typeface="Arial" panose="020B0604020202020204" pitchFamily="34" charset="0"/>
              <a:buNone/>
            </a:pPr>
            <a:endParaRPr lang="es-CL"/>
          </a:p>
          <a:p>
            <a:pPr marL="0" indent="0">
              <a:buFont typeface="Arial" panose="020B0604020202020204" pitchFamily="34" charset="0"/>
              <a:buNone/>
            </a:pPr>
            <a:endParaRPr lang="es-CL" dirty="0"/>
          </a:p>
        </p:txBody>
      </p:sp>
    </p:spTree>
    <p:extLst>
      <p:ext uri="{BB962C8B-B14F-4D97-AF65-F5344CB8AC3E}">
        <p14:creationId xmlns:p14="http://schemas.microsoft.com/office/powerpoint/2010/main" val="14961065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ROC y AUC</a:t>
            </a:r>
            <a:endParaRPr lang="es-ES_tradnl" sz="28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221521" cy="5766097"/>
          </a:xfrm>
        </p:spPr>
        <p:txBody>
          <a:bodyPr>
            <a:normAutofit/>
          </a:bodyPr>
          <a:lstStyle/>
          <a:p>
            <a:pPr marL="0" indent="0">
              <a:buNone/>
            </a:pPr>
            <a:r>
              <a:rPr lang="es-CL" dirty="0"/>
              <a:t>Existe un </a:t>
            </a:r>
            <a:r>
              <a:rPr lang="es-CL" dirty="0" err="1"/>
              <a:t>trade</a:t>
            </a:r>
            <a:r>
              <a:rPr lang="es-CL" dirty="0"/>
              <a:t>-off entre la sensibilidad (</a:t>
            </a:r>
            <a:r>
              <a:rPr lang="es-CL" dirty="0" err="1"/>
              <a:t>recall</a:t>
            </a:r>
            <a:r>
              <a:rPr lang="es-CL" dirty="0"/>
              <a:t>) y precisión:</a:t>
            </a:r>
          </a:p>
          <a:p>
            <a:r>
              <a:rPr lang="es-ES" dirty="0"/>
              <a:t>Al aumentar la sensibilidad, el modelo identifica más casos positivos, incluidos aquellos que en realidad son negativos, lo que lleva a un aumento en los falsos positivos y, por lo tanto, a una disminución en la precisión.</a:t>
            </a:r>
          </a:p>
          <a:p>
            <a:r>
              <a:rPr lang="es-ES" dirty="0"/>
              <a:t>Por otro lado, al intentar aumentar la precisión, el modelo se vuelve más conservador al clasificar un ejemplo como positivo, lo que lleva a una disminución en los falsos positivos. Sin embargo, esto también puede hacer que el modelo pase por alto algunos casos positivos reales, lo que aumenta los falsos negativos y disminuye la sensibilidad.</a:t>
            </a:r>
          </a:p>
          <a:p>
            <a:pPr marL="0" indent="0">
              <a:buNone/>
            </a:pPr>
            <a:br>
              <a:rPr lang="es-ES" dirty="0"/>
            </a:br>
            <a:r>
              <a:rPr lang="es-ES" dirty="0"/>
              <a:t>Esto inspira a buscar una medida más global de cómo clasifica un modelo. Primero, nos damos cuenta que </a:t>
            </a:r>
            <a:r>
              <a:rPr lang="es-ES" b="1" dirty="0"/>
              <a:t>todo depende del umbral de clasificación</a:t>
            </a:r>
          </a:p>
        </p:txBody>
      </p:sp>
    </p:spTree>
    <p:extLst>
      <p:ext uri="{BB962C8B-B14F-4D97-AF65-F5344CB8AC3E}">
        <p14:creationId xmlns:p14="http://schemas.microsoft.com/office/powerpoint/2010/main" val="21347797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ROC y AUC</a:t>
            </a:r>
            <a:endParaRPr lang="es-ES_tradnl" sz="28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221521" cy="5766097"/>
          </a:xfrm>
        </p:spPr>
        <p:txBody>
          <a:bodyPr>
            <a:normAutofit/>
          </a:bodyPr>
          <a:lstStyle/>
          <a:p>
            <a:pPr marL="0" indent="0">
              <a:buNone/>
            </a:pPr>
            <a:br>
              <a:rPr lang="es-ES" dirty="0"/>
            </a:br>
            <a:endParaRPr lang="es-ES" dirty="0"/>
          </a:p>
        </p:txBody>
      </p:sp>
      <p:pic>
        <p:nvPicPr>
          <p:cNvPr id="11" name="Imagen 10" descr="Gráfico&#10;&#10;Descripción generada automáticamente con confianza baja">
            <a:extLst>
              <a:ext uri="{FF2B5EF4-FFF2-40B4-BE49-F238E27FC236}">
                <a16:creationId xmlns:a16="http://schemas.microsoft.com/office/drawing/2014/main" id="{7EA96536-3347-C4A5-340B-A6341970803F}"/>
              </a:ext>
            </a:extLst>
          </p:cNvPr>
          <p:cNvPicPr>
            <a:picLocks noChangeAspect="1"/>
          </p:cNvPicPr>
          <p:nvPr/>
        </p:nvPicPr>
        <p:blipFill>
          <a:blip r:embed="rId2"/>
          <a:stretch>
            <a:fillRect/>
          </a:stretch>
        </p:blipFill>
        <p:spPr>
          <a:xfrm>
            <a:off x="46870" y="919332"/>
            <a:ext cx="5596043" cy="5596043"/>
          </a:xfrm>
          <a:prstGeom prst="rect">
            <a:avLst/>
          </a:prstGeom>
        </p:spPr>
      </p:pic>
      <p:pic>
        <p:nvPicPr>
          <p:cNvPr id="13" name="Imagen 12" descr="Gráfico&#10;&#10;Descripción generada automáticamente">
            <a:extLst>
              <a:ext uri="{FF2B5EF4-FFF2-40B4-BE49-F238E27FC236}">
                <a16:creationId xmlns:a16="http://schemas.microsoft.com/office/drawing/2014/main" id="{A935E19F-A7CC-6835-1806-C807A47FC290}"/>
              </a:ext>
            </a:extLst>
          </p:cNvPr>
          <p:cNvPicPr>
            <a:picLocks noChangeAspect="1"/>
          </p:cNvPicPr>
          <p:nvPr/>
        </p:nvPicPr>
        <p:blipFill>
          <a:blip r:embed="rId3"/>
          <a:stretch>
            <a:fillRect/>
          </a:stretch>
        </p:blipFill>
        <p:spPr>
          <a:xfrm>
            <a:off x="5880316" y="1599703"/>
            <a:ext cx="6264814" cy="4543711"/>
          </a:xfrm>
          <a:prstGeom prst="rect">
            <a:avLst/>
          </a:prstGeom>
        </p:spPr>
      </p:pic>
    </p:spTree>
    <p:extLst>
      <p:ext uri="{BB962C8B-B14F-4D97-AF65-F5344CB8AC3E}">
        <p14:creationId xmlns:p14="http://schemas.microsoft.com/office/powerpoint/2010/main" val="41020408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ROC y AUC</a:t>
            </a:r>
            <a:endParaRPr lang="es-ES_tradnl" sz="2800" b="1" dirty="0">
              <a:solidFill>
                <a:schemeClr val="bg1"/>
              </a:solidFill>
              <a:latin typeface="Myriad Pro Cond" panose="020B0506030403020204" pitchFamily="34" charset="0"/>
              <a:ea typeface="Arial Narrow" charset="0"/>
              <a:cs typeface="Arial Narrow" charset="0"/>
            </a:endParaRPr>
          </a:p>
        </p:txBody>
      </p:sp>
      <mc:AlternateContent xmlns:mc="http://schemas.openxmlformats.org/markup-compatibility/2006">
        <mc:Choice xmlns:a14="http://schemas.microsoft.com/office/drawing/2010/main" Requires="a14">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485239" y="907403"/>
                <a:ext cx="4391561" cy="5766097"/>
              </a:xfrm>
            </p:spPr>
            <p:txBody>
              <a:bodyPr>
                <a:normAutofit/>
              </a:bodyPr>
              <a:lstStyle/>
              <a:p>
                <a:pPr marL="0" indent="0">
                  <a:buNone/>
                </a:pPr>
                <a:r>
                  <a:rPr lang="es-ES" dirty="0"/>
                  <a:t>El área bajo la curva (AUC) de la curva ROC resume la evaluación de un modelo de clasificación supervisado en una sola métrica:</a:t>
                </a:r>
              </a:p>
              <a:p>
                <a14:m>
                  <m:oMath xmlns:m="http://schemas.openxmlformats.org/officeDocument/2006/math">
                    <m:r>
                      <a:rPr lang="es-CL" b="0" i="1" smtClean="0">
                        <a:latin typeface="Cambria Math" panose="02040503050406030204" pitchFamily="18" charset="0"/>
                      </a:rPr>
                      <m:t>𝐴𝑈𝐶</m:t>
                    </m:r>
                    <m:r>
                      <a:rPr lang="es-CL" b="0" i="1" smtClean="0">
                        <a:latin typeface="Cambria Math" panose="02040503050406030204" pitchFamily="18" charset="0"/>
                      </a:rPr>
                      <m:t>&lt;0.5</m:t>
                    </m:r>
                  </m:oMath>
                </a14:m>
                <a:r>
                  <a:rPr lang="es-ES" dirty="0"/>
                  <a:t> : modelo muy malo, y muy raro que exista algo así, ya que es peor que el azar</a:t>
                </a:r>
              </a:p>
              <a:p>
                <a14:m>
                  <m:oMath xmlns:m="http://schemas.openxmlformats.org/officeDocument/2006/math">
                    <m:r>
                      <a:rPr lang="es-CL" b="0" i="1" smtClean="0">
                        <a:latin typeface="Cambria Math" panose="02040503050406030204" pitchFamily="18" charset="0"/>
                      </a:rPr>
                      <m:t>𝐴𝑈𝐶</m:t>
                    </m:r>
                    <m:r>
                      <a:rPr lang="es-CL" b="0" i="1" smtClean="0">
                        <a:latin typeface="Cambria Math" panose="02040503050406030204" pitchFamily="18" charset="0"/>
                      </a:rPr>
                      <m:t>=0.5</m:t>
                    </m:r>
                  </m:oMath>
                </a14:m>
                <a:r>
                  <a:rPr lang="es-ES" dirty="0"/>
                  <a:t> : modelo malo, e inservible, ya que es igual al azar</a:t>
                </a:r>
              </a:p>
              <a:p>
                <a14:m>
                  <m:oMath xmlns:m="http://schemas.openxmlformats.org/officeDocument/2006/math">
                    <m:r>
                      <a:rPr lang="es-CL" b="0" i="1" smtClean="0">
                        <a:latin typeface="Cambria Math" panose="02040503050406030204" pitchFamily="18" charset="0"/>
                      </a:rPr>
                      <m:t>1&lt;</m:t>
                    </m:r>
                    <m:r>
                      <a:rPr lang="es-CL" b="0" i="1" smtClean="0">
                        <a:latin typeface="Cambria Math" panose="02040503050406030204" pitchFamily="18" charset="0"/>
                      </a:rPr>
                      <m:t>𝐴𝑈𝐶</m:t>
                    </m:r>
                    <m:r>
                      <a:rPr lang="es-CL" b="0" i="1" smtClean="0">
                        <a:latin typeface="Cambria Math" panose="02040503050406030204" pitchFamily="18" charset="0"/>
                      </a:rPr>
                      <m:t>&lt;0.5</m:t>
                    </m:r>
                  </m:oMath>
                </a14:m>
                <a:r>
                  <a:rPr lang="es-ES" dirty="0"/>
                  <a:t> : modelo bueno, es deseable números altos, pero hay que  ir revisando el sobreajuste si es muy alto</a:t>
                </a:r>
              </a:p>
              <a:p>
                <a14:m>
                  <m:oMath xmlns:m="http://schemas.openxmlformats.org/officeDocument/2006/math">
                    <m:r>
                      <a:rPr lang="es-CL" b="0" i="1" smtClean="0">
                        <a:latin typeface="Cambria Math" panose="02040503050406030204" pitchFamily="18" charset="0"/>
                      </a:rPr>
                      <m:t>𝐴𝑈𝐶</m:t>
                    </m:r>
                    <m:r>
                      <a:rPr lang="es-CL" b="0" i="1" smtClean="0">
                        <a:latin typeface="Cambria Math" panose="02040503050406030204" pitchFamily="18" charset="0"/>
                      </a:rPr>
                      <m:t>=1</m:t>
                    </m:r>
                  </m:oMath>
                </a14:m>
                <a:r>
                  <a:rPr lang="es-ES" dirty="0"/>
                  <a:t> Es el clasificador perfecto. No existe, así que desconfíe de alguien que le diga que tiene </a:t>
                </a:r>
                <a14:m>
                  <m:oMath xmlns:m="http://schemas.openxmlformats.org/officeDocument/2006/math">
                    <m:r>
                      <a:rPr lang="es-CL" i="1">
                        <a:latin typeface="Cambria Math" panose="02040503050406030204" pitchFamily="18" charset="0"/>
                      </a:rPr>
                      <m:t>𝐴𝑈𝐶</m:t>
                    </m:r>
                    <m:r>
                      <a:rPr lang="es-CL" b="0" i="1" smtClean="0">
                        <a:latin typeface="Cambria Math" panose="02040503050406030204" pitchFamily="18" charset="0"/>
                      </a:rPr>
                      <m:t>=1</m:t>
                    </m:r>
                  </m:oMath>
                </a14:m>
                <a:endParaRPr lang="es-ES" dirty="0"/>
              </a:p>
            </p:txBody>
          </p:sp>
        </mc:Choice>
        <mc:Fallback>
          <p:sp>
            <p:nvSpPr>
              <p:cNvPr id="3" name="Marcador de contenido 1">
                <a:extLst>
                  <a:ext uri="{FF2B5EF4-FFF2-40B4-BE49-F238E27FC236}">
                    <a16:creationId xmlns:a16="http://schemas.microsoft.com/office/drawing/2014/main" id="{509E6064-0DA4-0C53-386D-947EDD127B7D}"/>
                  </a:ext>
                </a:extLst>
              </p:cNvPr>
              <p:cNvSpPr>
                <a:spLocks noGrp="1" noRot="1" noChangeAspect="1" noMove="1" noResize="1" noEditPoints="1" noAdjustHandles="1" noChangeArrowheads="1" noChangeShapeType="1" noTextEdit="1"/>
              </p:cNvSpPr>
              <p:nvPr>
                <p:ph idx="1"/>
              </p:nvPr>
            </p:nvSpPr>
            <p:spPr>
              <a:xfrm>
                <a:off x="485239" y="907403"/>
                <a:ext cx="4391561" cy="5766097"/>
              </a:xfrm>
              <a:blipFill>
                <a:blip r:embed="rId2"/>
                <a:stretch>
                  <a:fillRect l="-1250" r="-972"/>
                </a:stretch>
              </a:blipFill>
            </p:spPr>
            <p:txBody>
              <a:bodyPr/>
              <a:lstStyle/>
              <a:p>
                <a:r>
                  <a:rPr lang="en-US">
                    <a:noFill/>
                  </a:rPr>
                  <a:t> </a:t>
                </a:r>
              </a:p>
            </p:txBody>
          </p:sp>
        </mc:Fallback>
      </mc:AlternateContent>
      <p:pic>
        <p:nvPicPr>
          <p:cNvPr id="14" name="Gráfico 13">
            <a:extLst>
              <a:ext uri="{FF2B5EF4-FFF2-40B4-BE49-F238E27FC236}">
                <a16:creationId xmlns:a16="http://schemas.microsoft.com/office/drawing/2014/main" id="{EE72D4A1-3527-CDD3-0028-4731CC2C73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9453" y="907403"/>
            <a:ext cx="5540810" cy="5540810"/>
          </a:xfrm>
          <a:prstGeom prst="rect">
            <a:avLst/>
          </a:prstGeom>
        </p:spPr>
      </p:pic>
    </p:spTree>
    <p:extLst>
      <p:ext uri="{BB962C8B-B14F-4D97-AF65-F5344CB8AC3E}">
        <p14:creationId xmlns:p14="http://schemas.microsoft.com/office/powerpoint/2010/main" val="29516218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6CF0-758B-4206-B38D-73E0FFEB6669}"/>
              </a:ext>
            </a:extLst>
          </p:cNvPr>
          <p:cNvSpPr>
            <a:spLocks noGrp="1"/>
          </p:cNvSpPr>
          <p:nvPr>
            <p:ph type="title"/>
          </p:nvPr>
        </p:nvSpPr>
        <p:spPr/>
        <p:txBody>
          <a:bodyPr/>
          <a:lstStyle/>
          <a:p>
            <a:r>
              <a:rPr lang="es-CL" b="1" dirty="0"/>
              <a:t>Interpretación de los coeficientes</a:t>
            </a:r>
            <a:endParaRPr lang="en-US" b="1" dirty="0"/>
          </a:p>
        </p:txBody>
      </p:sp>
      <p:sp>
        <p:nvSpPr>
          <p:cNvPr id="3" name="Content Placeholder 2">
            <a:extLst>
              <a:ext uri="{FF2B5EF4-FFF2-40B4-BE49-F238E27FC236}">
                <a16:creationId xmlns:a16="http://schemas.microsoft.com/office/drawing/2014/main" id="{9B486F98-715A-44AB-A22F-894496318D0A}"/>
              </a:ext>
            </a:extLst>
          </p:cNvPr>
          <p:cNvSpPr>
            <a:spLocks noGrp="1"/>
          </p:cNvSpPr>
          <p:nvPr>
            <p:ph idx="1"/>
          </p:nvPr>
        </p:nvSpPr>
        <p:spPr>
          <a:xfrm>
            <a:off x="157806" y="638719"/>
            <a:ext cx="10972800" cy="4526100"/>
          </a:xfrm>
        </p:spPr>
        <p:txBody>
          <a:bodyPr/>
          <a:lstStyle/>
          <a:p>
            <a:r>
              <a:rPr lang="es-MX" sz="1600" dirty="0"/>
              <a:t>Se interpretan bajo el concepto de </a:t>
            </a:r>
            <a:r>
              <a:rPr lang="es-MX" sz="1600" i="1" dirty="0" err="1"/>
              <a:t>Odds</a:t>
            </a:r>
            <a:r>
              <a:rPr lang="es-MX" sz="1600" dirty="0"/>
              <a:t>. Recordemos que el modelo de regresión logística es </a:t>
            </a:r>
          </a:p>
          <a:p>
            <a:endParaRPr lang="es-MX" sz="1600" i="1" dirty="0"/>
          </a:p>
          <a:p>
            <a:endParaRPr lang="es-MX" sz="1600" i="1" dirty="0"/>
          </a:p>
          <a:p>
            <a:endParaRPr lang="es-MX" sz="1600" i="1" dirty="0"/>
          </a:p>
          <a:p>
            <a:r>
              <a:rPr lang="es-MX" sz="1600" dirty="0"/>
              <a:t>Cada coeficiente es el cambio en el </a:t>
            </a:r>
            <a:r>
              <a:rPr lang="es-MX" sz="1600" dirty="0" err="1"/>
              <a:t>logit</a:t>
            </a:r>
            <a:r>
              <a:rPr lang="es-MX" sz="1600" dirty="0"/>
              <a:t> al aumentar una unidad la variable correspondiente:</a:t>
            </a:r>
          </a:p>
          <a:p>
            <a:r>
              <a:rPr lang="es-MX" sz="1600" dirty="0"/>
              <a:t>Sirve más calcular la exponencial del coeficiente. Si el coeficiente original es positivo entonces su exponencial será mayor que 1. Si es negativo entonces su exponencial será menor a 1</a:t>
            </a:r>
          </a:p>
          <a:p>
            <a:r>
              <a:rPr lang="es-MX" sz="1600" dirty="0"/>
              <a:t>Por ejemplo, supongamos que un modelo de regresión logística predice si se va a curar o no un paciente, dado un tratamiento y supongamos que tenemos el siguiente resultado:</a:t>
            </a:r>
          </a:p>
          <a:p>
            <a:endParaRPr lang="es-MX" sz="1600" dirty="0"/>
          </a:p>
          <a:p>
            <a:endParaRPr lang="es-MX" sz="1600" dirty="0"/>
          </a:p>
          <a:p>
            <a:endParaRPr lang="es-MX" sz="1600" dirty="0"/>
          </a:p>
          <a:p>
            <a:endParaRPr lang="es-MX" sz="1600" dirty="0"/>
          </a:p>
          <a:p>
            <a:r>
              <a:rPr lang="es-MX" sz="1600" dirty="0"/>
              <a:t>Si el valor es mayor que 1, entonces indica que a medida que aumenta el predictor, las probabilidades de los resultados aumentan. A la inversa, un valor menor que 1 indica que a medida que aumenta el predictor, las probabilidades de los resultados disminuyen. En este ejemplo, podemos decir que las probabilidades de un paciente se cure tras haber sido tratado son 3.42 veces superiores a las de un paciente que no tratado (ver </a:t>
            </a:r>
            <a:r>
              <a:rPr lang="es-MX" sz="1600" dirty="0">
                <a:hlinkClick r:id="rId2"/>
              </a:rPr>
              <a:t>https://gauss.inf.um.es/feir/45/</a:t>
            </a:r>
            <a:r>
              <a:rPr lang="es-MX" sz="1600" dirty="0"/>
              <a:t> para el ejemplo completo)</a:t>
            </a:r>
          </a:p>
          <a:p>
            <a:r>
              <a:rPr lang="es-MX" sz="1600" dirty="0"/>
              <a:t>Ver </a:t>
            </a:r>
            <a:r>
              <a:rPr lang="es-MX" sz="1600" dirty="0">
                <a:hlinkClick r:id="rId3"/>
              </a:rPr>
              <a:t>https://www.ibm.com/docs/es/spss-statistics/saas?topic=risk-logistic-regression-coefficients</a:t>
            </a:r>
            <a:r>
              <a:rPr lang="es-MX" sz="1600" dirty="0"/>
              <a:t> para interpretación de atributos categóricos dentro de una regresión logística</a:t>
            </a:r>
          </a:p>
          <a:p>
            <a:r>
              <a:rPr lang="es-MX" sz="1600" dirty="0"/>
              <a:t>Mas material: </a:t>
            </a:r>
            <a:r>
              <a:rPr lang="es-MX" sz="1600" dirty="0">
                <a:hlinkClick r:id="rId4"/>
              </a:rPr>
              <a:t>http://www.sc.ehu.es/ccwbayes/docencia/mmcc/docs/t7logistica</a:t>
            </a:r>
            <a:r>
              <a:rPr lang="es-MX" sz="1600" dirty="0"/>
              <a:t> </a:t>
            </a:r>
          </a:p>
          <a:p>
            <a:endParaRPr lang="es-MX" dirty="0"/>
          </a:p>
          <a:p>
            <a:endParaRPr lang="es-MX" dirty="0"/>
          </a:p>
          <a:p>
            <a:pPr marL="114300" indent="0">
              <a:buNone/>
            </a:pPr>
            <a:endParaRPr lang="en-US" dirty="0"/>
          </a:p>
        </p:txBody>
      </p:sp>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89CF86E7-AC1D-8E25-C309-05F43CA8077B}"/>
                  </a:ext>
                </a:extLst>
              </p:cNvPr>
              <p:cNvSpPr txBox="1"/>
              <p:nvPr/>
            </p:nvSpPr>
            <p:spPr>
              <a:xfrm>
                <a:off x="2654650" y="1136888"/>
                <a:ext cx="6138908" cy="714683"/>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𝑙𝑜𝑔𝑖𝑡</m:t>
                      </m:r>
                      <m:d>
                        <m:dPr>
                          <m:ctrlPr>
                            <a:rPr lang="es-MX" sz="1800" b="0" i="1" smtClean="0">
                              <a:latin typeface="Cambria Math" panose="02040503050406030204" pitchFamily="18" charset="0"/>
                            </a:rPr>
                          </m:ctrlPr>
                        </m:dPr>
                        <m:e>
                          <m:sSub>
                            <m:sSubPr>
                              <m:ctrlPr>
                                <a:rPr lang="es-MX" sz="1800" b="0" i="1" smtClean="0">
                                  <a:latin typeface="Cambria Math" panose="02040503050406030204" pitchFamily="18" charset="0"/>
                                </a:rPr>
                              </m:ctrlPr>
                            </m:sSubPr>
                            <m:e>
                              <m:r>
                                <a:rPr lang="es-MX" sz="1800" b="0" i="1" smtClean="0">
                                  <a:latin typeface="Cambria Math" panose="02040503050406030204" pitchFamily="18" charset="0"/>
                                </a:rPr>
                                <m:t>𝑝</m:t>
                              </m:r>
                            </m:e>
                            <m:sub>
                              <m:r>
                                <a:rPr lang="es-MX" sz="1800" b="0" i="1" smtClean="0">
                                  <a:latin typeface="Cambria Math" panose="02040503050406030204" pitchFamily="18" charset="0"/>
                                </a:rPr>
                                <m:t>𝑖</m:t>
                              </m:r>
                            </m:sub>
                          </m:sSub>
                        </m:e>
                      </m:d>
                      <m:r>
                        <a:rPr lang="es-MX" sz="1800" b="0" i="1" smtClean="0">
                          <a:latin typeface="Cambria Math" panose="02040503050406030204" pitchFamily="18" charset="0"/>
                        </a:rPr>
                        <m:t>=:</m:t>
                      </m:r>
                      <m:r>
                        <m:rPr>
                          <m:sty m:val="p"/>
                        </m:rPr>
                        <a:rPr lang="es-MX" sz="1800" b="0" i="0" smtClean="0">
                          <a:latin typeface="Cambria Math" panose="02040503050406030204" pitchFamily="18" charset="0"/>
                        </a:rPr>
                        <m:t>ln</m:t>
                      </m:r>
                      <m:d>
                        <m:dPr>
                          <m:ctrlPr>
                            <a:rPr lang="es-MX" sz="1800" b="0" i="1" smtClean="0">
                              <a:latin typeface="Cambria Math" panose="02040503050406030204" pitchFamily="18" charset="0"/>
                            </a:rPr>
                          </m:ctrlPr>
                        </m:dPr>
                        <m:e>
                          <m:f>
                            <m:fPr>
                              <m:ctrlPr>
                                <a:rPr lang="es-MX" i="1">
                                  <a:latin typeface="Cambria Math" panose="02040503050406030204" pitchFamily="18" charset="0"/>
                                </a:rPr>
                              </m:ctrlPr>
                            </m:fPr>
                            <m:num>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𝑖</m:t>
                                  </m:r>
                                </m:sub>
                              </m:sSub>
                            </m:num>
                            <m:den>
                              <m:r>
                                <a:rPr lang="es-MX" i="1">
                                  <a:latin typeface="Cambria Math" panose="02040503050406030204" pitchFamily="18" charset="0"/>
                                </a:rPr>
                                <m:t>1−</m:t>
                              </m:r>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𝑖</m:t>
                                  </m:r>
                                </m:sub>
                              </m:sSub>
                            </m:den>
                          </m:f>
                        </m:e>
                      </m:d>
                      <m:r>
                        <a:rPr lang="es-CL" sz="1800" b="0" i="1" smtClean="0">
                          <a:latin typeface="Cambria Math" panose="02040503050406030204" pitchFamily="18" charset="0"/>
                        </a:rPr>
                        <m:t>=</m:t>
                      </m:r>
                      <m:sSub>
                        <m:sSubPr>
                          <m:ctrlPr>
                            <a:rPr lang="es-CL" sz="1800" b="0" i="1" smtClean="0">
                              <a:latin typeface="Cambria Math" panose="02040503050406030204" pitchFamily="18" charset="0"/>
                              <a:ea typeface="Cambria Math" panose="02040503050406030204" pitchFamily="18" charset="0"/>
                            </a:rPr>
                          </m:ctrlPr>
                        </m:sSubPr>
                        <m:e>
                          <m:r>
                            <a:rPr lang="es-CL" sz="1800" b="0" i="1" smtClean="0">
                              <a:latin typeface="Cambria Math" panose="02040503050406030204" pitchFamily="18" charset="0"/>
                              <a:ea typeface="Cambria Math" panose="02040503050406030204" pitchFamily="18" charset="0"/>
                            </a:rPr>
                            <m:t>𝛽</m:t>
                          </m:r>
                        </m:e>
                        <m:sub>
                          <m:r>
                            <a:rPr lang="es-CL" sz="1800" b="0" i="1" smtClean="0">
                              <a:latin typeface="Cambria Math" panose="02040503050406030204" pitchFamily="18" charset="0"/>
                              <a:ea typeface="Cambria Math" panose="02040503050406030204" pitchFamily="18" charset="0"/>
                            </a:rPr>
                            <m:t>0</m:t>
                          </m:r>
                        </m:sub>
                      </m:sSub>
                      <m:r>
                        <a:rPr lang="es-CL" sz="1800" b="0" i="1" smtClean="0">
                          <a:latin typeface="Cambria Math" panose="02040503050406030204" pitchFamily="18" charset="0"/>
                          <a:ea typeface="Cambria Math" panose="02040503050406030204" pitchFamily="18" charset="0"/>
                        </a:rPr>
                        <m:t>+</m:t>
                      </m:r>
                      <m:sSub>
                        <m:sSubPr>
                          <m:ctrlPr>
                            <a:rPr lang="es-CL" sz="1800" b="0" i="1" smtClean="0">
                              <a:latin typeface="Cambria Math" panose="02040503050406030204" pitchFamily="18" charset="0"/>
                              <a:ea typeface="Cambria Math" panose="02040503050406030204" pitchFamily="18" charset="0"/>
                            </a:rPr>
                          </m:ctrlPr>
                        </m:sSubPr>
                        <m:e>
                          <m:r>
                            <a:rPr lang="es-CL" sz="1800" b="0" i="1" smtClean="0">
                              <a:latin typeface="Cambria Math" panose="02040503050406030204" pitchFamily="18" charset="0"/>
                              <a:ea typeface="Cambria Math" panose="02040503050406030204" pitchFamily="18" charset="0"/>
                            </a:rPr>
                            <m:t>𝛽</m:t>
                          </m:r>
                        </m:e>
                        <m:sub>
                          <m:r>
                            <a:rPr lang="es-CL" sz="1800" b="0" i="1" smtClean="0">
                              <a:latin typeface="Cambria Math" panose="02040503050406030204" pitchFamily="18" charset="0"/>
                              <a:ea typeface="Cambria Math" panose="02040503050406030204" pitchFamily="18" charset="0"/>
                            </a:rPr>
                            <m:t>1</m:t>
                          </m:r>
                        </m:sub>
                      </m:sSub>
                      <m:sSub>
                        <m:sSubPr>
                          <m:ctrlPr>
                            <a:rPr lang="es-CL" sz="1800" b="0" i="1" smtClean="0">
                              <a:latin typeface="Cambria Math" panose="02040503050406030204" pitchFamily="18" charset="0"/>
                              <a:ea typeface="Cambria Math" panose="02040503050406030204" pitchFamily="18" charset="0"/>
                            </a:rPr>
                          </m:ctrlPr>
                        </m:sSubPr>
                        <m:e>
                          <m:r>
                            <a:rPr lang="es-CL" sz="1800" b="0" i="1" smtClean="0">
                              <a:latin typeface="Cambria Math" panose="02040503050406030204" pitchFamily="18" charset="0"/>
                              <a:ea typeface="Cambria Math" panose="02040503050406030204" pitchFamily="18" charset="0"/>
                            </a:rPr>
                            <m:t>𝑥</m:t>
                          </m:r>
                        </m:e>
                        <m:sub>
                          <m:r>
                            <a:rPr lang="es-CL" sz="1800" b="0" i="1" smtClean="0">
                              <a:latin typeface="Cambria Math" panose="02040503050406030204" pitchFamily="18" charset="0"/>
                              <a:ea typeface="Cambria Math" panose="02040503050406030204" pitchFamily="18" charset="0"/>
                            </a:rPr>
                            <m:t>1</m:t>
                          </m:r>
                        </m:sub>
                      </m:sSub>
                      <m:r>
                        <a:rPr lang="es-CL" sz="1800" b="0" i="1" smtClean="0">
                          <a:latin typeface="Cambria Math" panose="02040503050406030204" pitchFamily="18" charset="0"/>
                          <a:ea typeface="Cambria Math" panose="02040503050406030204" pitchFamily="18" charset="0"/>
                        </a:rPr>
                        <m:t>+…+</m:t>
                      </m:r>
                      <m:sSub>
                        <m:sSubPr>
                          <m:ctrlPr>
                            <a:rPr lang="es-CL" sz="1800" b="0" i="1" smtClean="0">
                              <a:latin typeface="Cambria Math" panose="02040503050406030204" pitchFamily="18" charset="0"/>
                              <a:ea typeface="Cambria Math" panose="02040503050406030204" pitchFamily="18" charset="0"/>
                            </a:rPr>
                          </m:ctrlPr>
                        </m:sSubPr>
                        <m:e>
                          <m:r>
                            <a:rPr lang="es-CL" sz="1800" b="0" i="1" smtClean="0">
                              <a:latin typeface="Cambria Math" panose="02040503050406030204" pitchFamily="18" charset="0"/>
                              <a:ea typeface="Cambria Math" panose="02040503050406030204" pitchFamily="18" charset="0"/>
                            </a:rPr>
                            <m:t>𝛽</m:t>
                          </m:r>
                        </m:e>
                        <m:sub>
                          <m:r>
                            <a:rPr lang="es-CL" sz="1800" b="0" i="1" smtClean="0">
                              <a:latin typeface="Cambria Math" panose="02040503050406030204" pitchFamily="18" charset="0"/>
                              <a:ea typeface="Cambria Math" panose="02040503050406030204" pitchFamily="18" charset="0"/>
                            </a:rPr>
                            <m:t>𝑛</m:t>
                          </m:r>
                        </m:sub>
                      </m:sSub>
                      <m:sSub>
                        <m:sSubPr>
                          <m:ctrlPr>
                            <a:rPr lang="es-CL" sz="1800" b="0" i="1" smtClean="0">
                              <a:latin typeface="Cambria Math" panose="02040503050406030204" pitchFamily="18" charset="0"/>
                              <a:ea typeface="Cambria Math" panose="02040503050406030204" pitchFamily="18" charset="0"/>
                            </a:rPr>
                          </m:ctrlPr>
                        </m:sSubPr>
                        <m:e>
                          <m:r>
                            <a:rPr lang="es-CL" sz="1800" b="0" i="1" smtClean="0">
                              <a:latin typeface="Cambria Math" panose="02040503050406030204" pitchFamily="18" charset="0"/>
                              <a:ea typeface="Cambria Math" panose="02040503050406030204" pitchFamily="18" charset="0"/>
                            </a:rPr>
                            <m:t>𝑥</m:t>
                          </m:r>
                        </m:e>
                        <m:sub>
                          <m:r>
                            <a:rPr lang="es-CL" sz="1800" b="0" i="1" smtClean="0">
                              <a:latin typeface="Cambria Math" panose="02040503050406030204" pitchFamily="18" charset="0"/>
                              <a:ea typeface="Cambria Math" panose="02040503050406030204" pitchFamily="18" charset="0"/>
                            </a:rPr>
                            <m:t>𝑛</m:t>
                          </m:r>
                        </m:sub>
                      </m:sSub>
                    </m:oMath>
                  </m:oMathPara>
                </a14:m>
                <a:endParaRPr lang="es-CL" sz="1800" b="0" dirty="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6" name="CuadroTexto 5">
                <a:extLst>
                  <a:ext uri="{FF2B5EF4-FFF2-40B4-BE49-F238E27FC236}">
                    <a16:creationId xmlns:a16="http://schemas.microsoft.com/office/drawing/2014/main" id="{89CF86E7-AC1D-8E25-C309-05F43CA8077B}"/>
                  </a:ext>
                </a:extLst>
              </p:cNvPr>
              <p:cNvSpPr txBox="1">
                <a:spLocks noRot="1" noChangeAspect="1" noMove="1" noResize="1" noEditPoints="1" noAdjustHandles="1" noChangeArrowheads="1" noChangeShapeType="1" noTextEdit="1"/>
              </p:cNvSpPr>
              <p:nvPr/>
            </p:nvSpPr>
            <p:spPr>
              <a:xfrm>
                <a:off x="2654650" y="1136888"/>
                <a:ext cx="6138908" cy="714683"/>
              </a:xfrm>
              <a:prstGeom prst="rect">
                <a:avLst/>
              </a:prstGeom>
              <a:blipFill>
                <a:blip r:embed="rId5"/>
                <a:stretch>
                  <a:fillRect/>
                </a:stretch>
              </a:blipFill>
            </p:spPr>
            <p:txBody>
              <a:bodyPr/>
              <a:lstStyle/>
              <a:p>
                <a:r>
                  <a:rPr lang="en-US">
                    <a:noFill/>
                  </a:rPr>
                  <a:t> </a:t>
                </a:r>
              </a:p>
            </p:txBody>
          </p:sp>
        </mc:Fallback>
      </mc:AlternateContent>
      <p:pic>
        <p:nvPicPr>
          <p:cNvPr id="7" name="Imagen 6">
            <a:extLst>
              <a:ext uri="{FF2B5EF4-FFF2-40B4-BE49-F238E27FC236}">
                <a16:creationId xmlns:a16="http://schemas.microsoft.com/office/drawing/2014/main" id="{7292DCB3-F4CD-B78E-7F0E-AA6FF0CDC5C2}"/>
              </a:ext>
            </a:extLst>
          </p:cNvPr>
          <p:cNvPicPr>
            <a:picLocks noChangeAspect="1"/>
          </p:cNvPicPr>
          <p:nvPr/>
        </p:nvPicPr>
        <p:blipFill>
          <a:blip r:embed="rId6"/>
          <a:stretch>
            <a:fillRect/>
          </a:stretch>
        </p:blipFill>
        <p:spPr>
          <a:xfrm>
            <a:off x="2129158" y="3326345"/>
            <a:ext cx="6570960" cy="983677"/>
          </a:xfrm>
          <a:prstGeom prst="rect">
            <a:avLst/>
          </a:prstGeom>
        </p:spPr>
      </p:pic>
    </p:spTree>
    <p:extLst>
      <p:ext uri="{BB962C8B-B14F-4D97-AF65-F5344CB8AC3E}">
        <p14:creationId xmlns:p14="http://schemas.microsoft.com/office/powerpoint/2010/main" val="151391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6CF0-758B-4206-B38D-73E0FFEB6669}"/>
              </a:ext>
            </a:extLst>
          </p:cNvPr>
          <p:cNvSpPr>
            <a:spLocks noGrp="1"/>
          </p:cNvSpPr>
          <p:nvPr>
            <p:ph type="title"/>
          </p:nvPr>
        </p:nvSpPr>
        <p:spPr/>
        <p:txBody>
          <a:bodyPr/>
          <a:lstStyle/>
          <a:p>
            <a:r>
              <a:rPr lang="es-CL" b="1" dirty="0"/>
              <a:t>Resumen</a:t>
            </a:r>
            <a:endParaRPr lang="en-US"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486F98-715A-44AB-A22F-894496318D0A}"/>
                  </a:ext>
                </a:extLst>
              </p:cNvPr>
              <p:cNvSpPr>
                <a:spLocks noGrp="1"/>
              </p:cNvSpPr>
              <p:nvPr>
                <p:ph idx="1"/>
              </p:nvPr>
            </p:nvSpPr>
            <p:spPr>
              <a:xfrm>
                <a:off x="335359" y="980728"/>
                <a:ext cx="11578473" cy="5242519"/>
              </a:xfrm>
            </p:spPr>
            <p:txBody>
              <a:bodyPr/>
              <a:lstStyle/>
              <a:p>
                <a:r>
                  <a:rPr lang="es-MX" sz="1400" dirty="0"/>
                  <a:t>Un modelo de regresión logística es de la forma</a:t>
                </a:r>
              </a:p>
              <a:p>
                <a:endParaRPr lang="es-MX" sz="1400" dirty="0"/>
              </a:p>
              <a:p>
                <a:endParaRPr lang="es-MX" sz="1400" dirty="0"/>
              </a:p>
              <a:p>
                <a:endParaRPr lang="es-MX" sz="1400" dirty="0"/>
              </a:p>
              <a:p>
                <a:r>
                  <a:rPr lang="es-MX" sz="1400" dirty="0"/>
                  <a:t>Despejando las probabilidades </a:t>
                </a:r>
                <a14:m>
                  <m:oMath xmlns:m="http://schemas.openxmlformats.org/officeDocument/2006/math">
                    <m:sSub>
                      <m:sSubPr>
                        <m:ctrlPr>
                          <a:rPr lang="es-MX" sz="1400" i="1">
                            <a:latin typeface="Cambria Math" panose="02040503050406030204" pitchFamily="18" charset="0"/>
                          </a:rPr>
                        </m:ctrlPr>
                      </m:sSubPr>
                      <m:e>
                        <m:r>
                          <a:rPr lang="es-MX" sz="1400" i="1">
                            <a:latin typeface="Cambria Math" panose="02040503050406030204" pitchFamily="18" charset="0"/>
                          </a:rPr>
                          <m:t>𝑝</m:t>
                        </m:r>
                      </m:e>
                      <m:sub>
                        <m:r>
                          <a:rPr lang="es-MX" sz="1400" i="1">
                            <a:latin typeface="Cambria Math" panose="02040503050406030204" pitchFamily="18" charset="0"/>
                          </a:rPr>
                          <m:t>𝑖</m:t>
                        </m:r>
                      </m:sub>
                    </m:sSub>
                  </m:oMath>
                </a14:m>
                <a:r>
                  <a:rPr lang="es-MX" sz="1400" dirty="0"/>
                  <a:t> , se tiene que se modelan como una función sigmoide logística de la combinación lineal de atributos:</a:t>
                </a:r>
              </a:p>
              <a:p>
                <a:pPr marL="114300" indent="0">
                  <a:buNone/>
                </a:pPr>
                <a14:m>
                  <m:oMathPara xmlns:m="http://schemas.openxmlformats.org/officeDocument/2006/math">
                    <m:oMathParaPr>
                      <m:jc m:val="centerGroup"/>
                    </m:oMathParaPr>
                    <m:oMath xmlns:m="http://schemas.openxmlformats.org/officeDocument/2006/math">
                      <m:sSub>
                        <m:sSubPr>
                          <m:ctrlPr>
                            <a:rPr lang="es-MX" sz="1400" i="1">
                              <a:latin typeface="Cambria Math" panose="02040503050406030204" pitchFamily="18" charset="0"/>
                            </a:rPr>
                          </m:ctrlPr>
                        </m:sSubPr>
                        <m:e>
                          <m:r>
                            <a:rPr lang="es-MX" sz="1400" i="1">
                              <a:latin typeface="Cambria Math" panose="02040503050406030204" pitchFamily="18" charset="0"/>
                            </a:rPr>
                            <m:t>𝑝</m:t>
                          </m:r>
                        </m:e>
                        <m:sub>
                          <m:r>
                            <a:rPr lang="es-MX" sz="1400" i="1">
                              <a:latin typeface="Cambria Math" panose="02040503050406030204" pitchFamily="18" charset="0"/>
                            </a:rPr>
                            <m:t>𝑖</m:t>
                          </m:r>
                        </m:sub>
                      </m:sSub>
                      <m:r>
                        <a:rPr lang="es-MX" sz="1400" b="0" i="1" smtClean="0">
                          <a:latin typeface="Cambria Math" panose="02040503050406030204" pitchFamily="18" charset="0"/>
                        </a:rPr>
                        <m:t>=</m:t>
                      </m:r>
                      <m:f>
                        <m:fPr>
                          <m:ctrlPr>
                            <a:rPr lang="es-MX" sz="1400" b="0" i="1" smtClean="0">
                              <a:latin typeface="Cambria Math" panose="02040503050406030204" pitchFamily="18" charset="0"/>
                            </a:rPr>
                          </m:ctrlPr>
                        </m:fPr>
                        <m:num>
                          <m:r>
                            <a:rPr lang="es-MX" sz="1400" b="0" i="1" smtClean="0">
                              <a:latin typeface="Cambria Math" panose="02040503050406030204" pitchFamily="18" charset="0"/>
                            </a:rPr>
                            <m:t>1</m:t>
                          </m:r>
                        </m:num>
                        <m:den>
                          <m:r>
                            <a:rPr lang="es-MX" sz="1400" b="0" i="1" smtClean="0">
                              <a:latin typeface="Cambria Math" panose="02040503050406030204" pitchFamily="18" charset="0"/>
                            </a:rPr>
                            <m:t>1+</m:t>
                          </m:r>
                          <m:sSup>
                            <m:sSupPr>
                              <m:ctrlPr>
                                <a:rPr lang="es-MX" sz="1400" b="0" i="1" smtClean="0">
                                  <a:latin typeface="Cambria Math" panose="02040503050406030204" pitchFamily="18" charset="0"/>
                                </a:rPr>
                              </m:ctrlPr>
                            </m:sSupPr>
                            <m:e>
                              <m:r>
                                <a:rPr lang="es-MX" sz="1400" b="0" i="1" smtClean="0">
                                  <a:latin typeface="Cambria Math" panose="02040503050406030204" pitchFamily="18" charset="0"/>
                                </a:rPr>
                                <m:t>𝑒</m:t>
                              </m:r>
                            </m:e>
                            <m:sup>
                              <m:r>
                                <a:rPr lang="es-MX" sz="1400" b="0" i="1" smtClean="0">
                                  <a:latin typeface="Cambria Math" panose="02040503050406030204" pitchFamily="18" charset="0"/>
                                </a:rPr>
                                <m:t>−{</m:t>
                              </m:r>
                              <m:sSub>
                                <m:sSubPr>
                                  <m:ctrlPr>
                                    <a:rPr lang="es-CL" sz="1400" i="1">
                                      <a:latin typeface="Cambria Math" panose="02040503050406030204" pitchFamily="18" charset="0"/>
                                      <a:ea typeface="Cambria Math" panose="02040503050406030204" pitchFamily="18" charset="0"/>
                                    </a:rPr>
                                  </m:ctrlPr>
                                </m:sSubPr>
                                <m:e>
                                  <m:r>
                                    <a:rPr lang="es-CL" sz="1400" i="1">
                                      <a:latin typeface="Cambria Math" panose="02040503050406030204" pitchFamily="18" charset="0"/>
                                      <a:ea typeface="Cambria Math" panose="02040503050406030204" pitchFamily="18" charset="0"/>
                                    </a:rPr>
                                    <m:t>𝛽</m:t>
                                  </m:r>
                                </m:e>
                                <m:sub>
                                  <m:r>
                                    <a:rPr lang="es-CL" sz="1400" i="1">
                                      <a:latin typeface="Cambria Math" panose="02040503050406030204" pitchFamily="18" charset="0"/>
                                      <a:ea typeface="Cambria Math" panose="02040503050406030204" pitchFamily="18" charset="0"/>
                                    </a:rPr>
                                    <m:t>0</m:t>
                                  </m:r>
                                </m:sub>
                              </m:sSub>
                              <m:r>
                                <a:rPr lang="es-CL" sz="1400" i="1">
                                  <a:latin typeface="Cambria Math" panose="02040503050406030204" pitchFamily="18" charset="0"/>
                                  <a:ea typeface="Cambria Math" panose="02040503050406030204" pitchFamily="18" charset="0"/>
                                </a:rPr>
                                <m:t>+</m:t>
                              </m:r>
                              <m:sSub>
                                <m:sSubPr>
                                  <m:ctrlPr>
                                    <a:rPr lang="es-CL" sz="1400" i="1">
                                      <a:latin typeface="Cambria Math" panose="02040503050406030204" pitchFamily="18" charset="0"/>
                                      <a:ea typeface="Cambria Math" panose="02040503050406030204" pitchFamily="18" charset="0"/>
                                    </a:rPr>
                                  </m:ctrlPr>
                                </m:sSubPr>
                                <m:e>
                                  <m:r>
                                    <a:rPr lang="es-CL" sz="1400" i="1">
                                      <a:latin typeface="Cambria Math" panose="02040503050406030204" pitchFamily="18" charset="0"/>
                                      <a:ea typeface="Cambria Math" panose="02040503050406030204" pitchFamily="18" charset="0"/>
                                    </a:rPr>
                                    <m:t>𝛽</m:t>
                                  </m:r>
                                </m:e>
                                <m:sub>
                                  <m:r>
                                    <a:rPr lang="es-CL" sz="1400" i="1">
                                      <a:latin typeface="Cambria Math" panose="02040503050406030204" pitchFamily="18" charset="0"/>
                                      <a:ea typeface="Cambria Math" panose="02040503050406030204" pitchFamily="18" charset="0"/>
                                    </a:rPr>
                                    <m:t>1</m:t>
                                  </m:r>
                                </m:sub>
                              </m:sSub>
                              <m:sSub>
                                <m:sSubPr>
                                  <m:ctrlPr>
                                    <a:rPr lang="es-CL" sz="1400" i="1">
                                      <a:latin typeface="Cambria Math" panose="02040503050406030204" pitchFamily="18" charset="0"/>
                                      <a:ea typeface="Cambria Math" panose="02040503050406030204" pitchFamily="18" charset="0"/>
                                    </a:rPr>
                                  </m:ctrlPr>
                                </m:sSubPr>
                                <m:e>
                                  <m:r>
                                    <a:rPr lang="es-CL" sz="1400" i="1">
                                      <a:latin typeface="Cambria Math" panose="02040503050406030204" pitchFamily="18" charset="0"/>
                                      <a:ea typeface="Cambria Math" panose="02040503050406030204" pitchFamily="18" charset="0"/>
                                    </a:rPr>
                                    <m:t>𝑥</m:t>
                                  </m:r>
                                </m:e>
                                <m:sub>
                                  <m:r>
                                    <a:rPr lang="es-CL" sz="1400" i="1">
                                      <a:latin typeface="Cambria Math" panose="02040503050406030204" pitchFamily="18" charset="0"/>
                                      <a:ea typeface="Cambria Math" panose="02040503050406030204" pitchFamily="18" charset="0"/>
                                    </a:rPr>
                                    <m:t>1</m:t>
                                  </m:r>
                                </m:sub>
                              </m:sSub>
                              <m:r>
                                <a:rPr lang="es-CL" sz="1400" i="1">
                                  <a:latin typeface="Cambria Math" panose="02040503050406030204" pitchFamily="18" charset="0"/>
                                  <a:ea typeface="Cambria Math" panose="02040503050406030204" pitchFamily="18" charset="0"/>
                                </a:rPr>
                                <m:t>+…+</m:t>
                              </m:r>
                              <m:sSub>
                                <m:sSubPr>
                                  <m:ctrlPr>
                                    <a:rPr lang="es-CL" sz="1400" i="1">
                                      <a:latin typeface="Cambria Math" panose="02040503050406030204" pitchFamily="18" charset="0"/>
                                      <a:ea typeface="Cambria Math" panose="02040503050406030204" pitchFamily="18" charset="0"/>
                                    </a:rPr>
                                  </m:ctrlPr>
                                </m:sSubPr>
                                <m:e>
                                  <m:r>
                                    <a:rPr lang="es-CL" sz="1400" i="1">
                                      <a:latin typeface="Cambria Math" panose="02040503050406030204" pitchFamily="18" charset="0"/>
                                      <a:ea typeface="Cambria Math" panose="02040503050406030204" pitchFamily="18" charset="0"/>
                                    </a:rPr>
                                    <m:t>𝛽</m:t>
                                  </m:r>
                                </m:e>
                                <m:sub>
                                  <m:r>
                                    <a:rPr lang="es-CL" sz="1400" i="1">
                                      <a:latin typeface="Cambria Math" panose="02040503050406030204" pitchFamily="18" charset="0"/>
                                      <a:ea typeface="Cambria Math" panose="02040503050406030204" pitchFamily="18" charset="0"/>
                                    </a:rPr>
                                    <m:t>𝑛</m:t>
                                  </m:r>
                                </m:sub>
                              </m:sSub>
                              <m:sSub>
                                <m:sSubPr>
                                  <m:ctrlPr>
                                    <a:rPr lang="es-CL" sz="1400" i="1">
                                      <a:latin typeface="Cambria Math" panose="02040503050406030204" pitchFamily="18" charset="0"/>
                                      <a:ea typeface="Cambria Math" panose="02040503050406030204" pitchFamily="18" charset="0"/>
                                    </a:rPr>
                                  </m:ctrlPr>
                                </m:sSubPr>
                                <m:e>
                                  <m:r>
                                    <a:rPr lang="es-CL" sz="1400" i="1">
                                      <a:latin typeface="Cambria Math" panose="02040503050406030204" pitchFamily="18" charset="0"/>
                                      <a:ea typeface="Cambria Math" panose="02040503050406030204" pitchFamily="18" charset="0"/>
                                    </a:rPr>
                                    <m:t>𝑥</m:t>
                                  </m:r>
                                </m:e>
                                <m:sub>
                                  <m:r>
                                    <a:rPr lang="es-CL" sz="1400" i="1">
                                      <a:latin typeface="Cambria Math" panose="02040503050406030204" pitchFamily="18" charset="0"/>
                                      <a:ea typeface="Cambria Math" panose="02040503050406030204" pitchFamily="18" charset="0"/>
                                    </a:rPr>
                                    <m:t>𝑛</m:t>
                                  </m:r>
                                </m:sub>
                              </m:sSub>
                              <m:r>
                                <a:rPr lang="es-MX" sz="1400" b="0" i="1" smtClean="0">
                                  <a:latin typeface="Cambria Math" panose="02040503050406030204" pitchFamily="18" charset="0"/>
                                </a:rPr>
                                <m:t>}</m:t>
                              </m:r>
                            </m:sup>
                          </m:sSup>
                        </m:den>
                      </m:f>
                    </m:oMath>
                  </m:oMathPara>
                </a14:m>
                <a:endParaRPr lang="es-MX" sz="1400" dirty="0"/>
              </a:p>
              <a:p>
                <a:endParaRPr lang="es-MX" sz="1400" dirty="0"/>
              </a:p>
              <a:p>
                <a:r>
                  <a:rPr lang="es-MX" sz="1400" dirty="0"/>
                  <a:t>El criterio de decisión para la variable cualitativa y, que se distribuye Bernoulli con probabilidad </a:t>
                </a:r>
                <a14:m>
                  <m:oMath xmlns:m="http://schemas.openxmlformats.org/officeDocument/2006/math">
                    <m:sSub>
                      <m:sSubPr>
                        <m:ctrlPr>
                          <a:rPr lang="es-MX" sz="1400" i="1" dirty="0" smtClean="0">
                            <a:latin typeface="Cambria Math" panose="02040503050406030204" pitchFamily="18" charset="0"/>
                          </a:rPr>
                        </m:ctrlPr>
                      </m:sSubPr>
                      <m:e>
                        <m:r>
                          <a:rPr lang="es-MX" sz="1400" i="1" dirty="0" smtClean="0">
                            <a:latin typeface="Cambria Math" panose="02040503050406030204" pitchFamily="18" charset="0"/>
                          </a:rPr>
                          <m:t>𝑝</m:t>
                        </m:r>
                      </m:e>
                      <m:sub>
                        <m:r>
                          <a:rPr lang="es-MX" sz="1400" i="1" dirty="0" smtClean="0">
                            <a:latin typeface="Cambria Math" panose="02040503050406030204" pitchFamily="18" charset="0"/>
                          </a:rPr>
                          <m:t>𝑖</m:t>
                        </m:r>
                      </m:sub>
                    </m:sSub>
                    <m:r>
                      <a:rPr lang="es-MX" sz="1400" b="0" i="1" dirty="0" smtClean="0">
                        <a:latin typeface="Cambria Math" panose="02040503050406030204" pitchFamily="18" charset="0"/>
                      </a:rPr>
                      <m:t>, </m:t>
                    </m:r>
                  </m:oMath>
                </a14:m>
                <a:r>
                  <a:rPr lang="es-MX" sz="1400" dirty="0"/>
                  <a:t>consiste en determinar un umbral </a:t>
                </a:r>
                <a14:m>
                  <m:oMath xmlns:m="http://schemas.openxmlformats.org/officeDocument/2006/math">
                    <m:r>
                      <a:rPr lang="es-MX" sz="1400" i="1">
                        <a:latin typeface="Cambria Math" panose="02040503050406030204" pitchFamily="18" charset="0"/>
                      </a:rPr>
                      <m:t>𝑢</m:t>
                    </m:r>
                  </m:oMath>
                </a14:m>
                <a:r>
                  <a:rPr lang="es-MX" sz="1400" dirty="0"/>
                  <a:t> tal que:</a:t>
                </a:r>
              </a:p>
              <a:p>
                <a:pPr marL="114300" indent="0">
                  <a:buNone/>
                </a:pPr>
                <a:r>
                  <a:rPr lang="es-MX" sz="1400" dirty="0"/>
                  <a:t>	Si </a:t>
                </a:r>
                <a14:m>
                  <m:oMath xmlns:m="http://schemas.openxmlformats.org/officeDocument/2006/math">
                    <m:sSub>
                      <m:sSubPr>
                        <m:ctrlPr>
                          <a:rPr lang="es-MX" sz="1400" i="1">
                            <a:latin typeface="Cambria Math" panose="02040503050406030204" pitchFamily="18" charset="0"/>
                          </a:rPr>
                        </m:ctrlPr>
                      </m:sSubPr>
                      <m:e>
                        <m:r>
                          <a:rPr lang="es-MX" sz="1400" i="1">
                            <a:latin typeface="Cambria Math" panose="02040503050406030204" pitchFamily="18" charset="0"/>
                          </a:rPr>
                          <m:t>𝑝</m:t>
                        </m:r>
                      </m:e>
                      <m:sub>
                        <m:r>
                          <a:rPr lang="es-MX" sz="1400" i="1">
                            <a:latin typeface="Cambria Math" panose="02040503050406030204" pitchFamily="18" charset="0"/>
                          </a:rPr>
                          <m:t>𝑖</m:t>
                        </m:r>
                      </m:sub>
                    </m:sSub>
                    <m:r>
                      <a:rPr lang="es-MX" sz="1400" i="1">
                        <a:latin typeface="Cambria Math" panose="02040503050406030204" pitchFamily="18" charset="0"/>
                        <a:ea typeface="Cambria Math" panose="02040503050406030204" pitchFamily="18" charset="0"/>
                      </a:rPr>
                      <m:t>≥</m:t>
                    </m:r>
                    <m:r>
                      <a:rPr lang="es-MX" sz="1400" b="0" i="1" smtClean="0">
                        <a:latin typeface="Cambria Math" panose="02040503050406030204" pitchFamily="18" charset="0"/>
                      </a:rPr>
                      <m:t>𝑢</m:t>
                    </m:r>
                  </m:oMath>
                </a14:m>
                <a:r>
                  <a:rPr lang="es-MX" sz="1400" dirty="0"/>
                  <a:t> entonces </a:t>
                </a:r>
                <a14:m>
                  <m:oMath xmlns:m="http://schemas.openxmlformats.org/officeDocument/2006/math">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𝑦</m:t>
                        </m:r>
                      </m:e>
                      <m:sub>
                        <m:r>
                          <a:rPr lang="es-MX" sz="1400" b="0" i="1" smtClean="0">
                            <a:latin typeface="Cambria Math" panose="02040503050406030204" pitchFamily="18" charset="0"/>
                          </a:rPr>
                          <m:t>𝑖</m:t>
                        </m:r>
                      </m:sub>
                    </m:sSub>
                    <m:r>
                      <a:rPr lang="es-MX" sz="1400" b="0" i="1" smtClean="0">
                        <a:latin typeface="Cambria Math" panose="02040503050406030204" pitchFamily="18" charset="0"/>
                      </a:rPr>
                      <m:t>=1</m:t>
                    </m:r>
                  </m:oMath>
                </a14:m>
                <a:r>
                  <a:rPr lang="es-MX" sz="1400" dirty="0"/>
                  <a:t>. Si no, entonces </a:t>
                </a:r>
                <a14:m>
                  <m:oMath xmlns:m="http://schemas.openxmlformats.org/officeDocument/2006/math">
                    <m:sSub>
                      <m:sSubPr>
                        <m:ctrlPr>
                          <a:rPr lang="es-MX" sz="1400" i="1">
                            <a:latin typeface="Cambria Math" panose="02040503050406030204" pitchFamily="18" charset="0"/>
                          </a:rPr>
                        </m:ctrlPr>
                      </m:sSubPr>
                      <m:e>
                        <m:r>
                          <a:rPr lang="es-MX" sz="1400" i="1">
                            <a:latin typeface="Cambria Math" panose="02040503050406030204" pitchFamily="18" charset="0"/>
                          </a:rPr>
                          <m:t>𝑦</m:t>
                        </m:r>
                      </m:e>
                      <m:sub>
                        <m:r>
                          <a:rPr lang="es-MX" sz="1400" i="1">
                            <a:latin typeface="Cambria Math" panose="02040503050406030204" pitchFamily="18" charset="0"/>
                          </a:rPr>
                          <m:t>𝑖</m:t>
                        </m:r>
                      </m:sub>
                    </m:sSub>
                    <m:r>
                      <a:rPr lang="es-MX" sz="1400" i="1">
                        <a:latin typeface="Cambria Math" panose="02040503050406030204" pitchFamily="18" charset="0"/>
                      </a:rPr>
                      <m:t>=</m:t>
                    </m:r>
                    <m:r>
                      <a:rPr lang="es-MX" sz="1400" b="0" i="1" smtClean="0">
                        <a:latin typeface="Cambria Math" panose="02040503050406030204" pitchFamily="18" charset="0"/>
                      </a:rPr>
                      <m:t>0</m:t>
                    </m:r>
                  </m:oMath>
                </a14:m>
                <a:endParaRPr lang="es-MX" sz="1400" dirty="0"/>
              </a:p>
              <a:p>
                <a:endParaRPr lang="es-MX" sz="1400" dirty="0"/>
              </a:p>
              <a:p>
                <a:r>
                  <a:rPr lang="en-US" sz="1400" dirty="0"/>
                  <a:t>Se </a:t>
                </a:r>
                <a:r>
                  <a:rPr lang="en-US" sz="1400" dirty="0" err="1"/>
                  <a:t>puede</a:t>
                </a:r>
                <a:r>
                  <a:rPr lang="en-US" sz="1400" dirty="0"/>
                  <a:t> </a:t>
                </a:r>
                <a:r>
                  <a:rPr lang="en-US" sz="1400" dirty="0" err="1"/>
                  <a:t>pensar</a:t>
                </a:r>
                <a:r>
                  <a:rPr lang="en-US" sz="1400" dirty="0"/>
                  <a:t> que </a:t>
                </a:r>
                <a14:m>
                  <m:oMath xmlns:m="http://schemas.openxmlformats.org/officeDocument/2006/math">
                    <m:r>
                      <a:rPr lang="es-MX" sz="1400" i="1">
                        <a:latin typeface="Cambria Math" panose="02040503050406030204" pitchFamily="18" charset="0"/>
                      </a:rPr>
                      <m:t>𝑢</m:t>
                    </m:r>
                    <m:r>
                      <a:rPr lang="es-MX" sz="1400" b="0" i="1" smtClean="0">
                        <a:latin typeface="Cambria Math" panose="02040503050406030204" pitchFamily="18" charset="0"/>
                      </a:rPr>
                      <m:t>=</m:t>
                    </m:r>
                    <m:f>
                      <m:fPr>
                        <m:ctrlPr>
                          <a:rPr lang="es-MX" sz="1400" b="0" i="1" smtClean="0">
                            <a:latin typeface="Cambria Math" panose="02040503050406030204" pitchFamily="18" charset="0"/>
                          </a:rPr>
                        </m:ctrlPr>
                      </m:fPr>
                      <m:num>
                        <m:r>
                          <a:rPr lang="es-MX" sz="1400" b="0" i="1" smtClean="0">
                            <a:latin typeface="Cambria Math" panose="02040503050406030204" pitchFamily="18" charset="0"/>
                          </a:rPr>
                          <m:t>1</m:t>
                        </m:r>
                      </m:num>
                      <m:den>
                        <m:r>
                          <a:rPr lang="es-MX" sz="1400" b="0" i="1" smtClean="0">
                            <a:latin typeface="Cambria Math" panose="02040503050406030204" pitchFamily="18" charset="0"/>
                          </a:rPr>
                          <m:t>2</m:t>
                        </m:r>
                      </m:den>
                    </m:f>
                  </m:oMath>
                </a14:m>
                <a:r>
                  <a:rPr lang="es-MX" sz="1400" dirty="0"/>
                  <a:t>  para generar ciertos cálculos. </a:t>
                </a:r>
              </a:p>
              <a:p>
                <a:r>
                  <a:rPr lang="es-MX" sz="1400" dirty="0"/>
                  <a:t>Los parámetros se estiman usando la función de costo de entropía cruzada</a:t>
                </a:r>
              </a:p>
              <a:p>
                <a:r>
                  <a:rPr lang="es-MX" sz="1400" dirty="0"/>
                  <a:t>Para evaluar el modelo se usan la matriz de confusión, el </a:t>
                </a:r>
                <a:r>
                  <a:rPr lang="es-MX" sz="1400" dirty="0" err="1"/>
                  <a:t>accuracy</a:t>
                </a:r>
                <a:r>
                  <a:rPr lang="es-MX" sz="1400" dirty="0"/>
                  <a:t>, precisión, </a:t>
                </a:r>
                <a:r>
                  <a:rPr lang="es-MX" sz="1400" dirty="0" err="1"/>
                  <a:t>recall</a:t>
                </a:r>
                <a:r>
                  <a:rPr lang="es-MX" sz="1400" dirty="0"/>
                  <a:t>, f1 y </a:t>
                </a:r>
                <a:r>
                  <a:rPr lang="es-MX" sz="1400" dirty="0" err="1"/>
                  <a:t>sobretodo</a:t>
                </a:r>
                <a:r>
                  <a:rPr lang="es-MX" sz="1400" dirty="0"/>
                  <a:t>, AUC que proviene de la curva ROC.</a:t>
                </a:r>
              </a:p>
              <a:p>
                <a:r>
                  <a:rPr lang="es-MX" sz="1400" dirty="0"/>
                  <a:t>La curva ROC tiene la virtud de que evalúa todos los posibles umbrales </a:t>
                </a:r>
                <a14:m>
                  <m:oMath xmlns:m="http://schemas.openxmlformats.org/officeDocument/2006/math">
                    <m:r>
                      <a:rPr lang="es-MX" sz="1400" i="1">
                        <a:latin typeface="Cambria Math" panose="02040503050406030204" pitchFamily="18" charset="0"/>
                      </a:rPr>
                      <m:t>𝑢</m:t>
                    </m:r>
                    <m:r>
                      <a:rPr lang="es-MX" sz="1400" i="1" smtClean="0">
                        <a:latin typeface="Cambria Math" panose="02040503050406030204" pitchFamily="18" charset="0"/>
                        <a:ea typeface="Cambria Math" panose="02040503050406030204" pitchFamily="18" charset="0"/>
                      </a:rPr>
                      <m:t>∈</m:t>
                    </m:r>
                    <m:d>
                      <m:dPr>
                        <m:begChr m:val="["/>
                        <m:endChr m:val="]"/>
                        <m:ctrlPr>
                          <a:rPr lang="es-MX" sz="1400" b="0" i="1" smtClean="0">
                            <a:latin typeface="Cambria Math" panose="02040503050406030204" pitchFamily="18" charset="0"/>
                            <a:ea typeface="Cambria Math" panose="02040503050406030204" pitchFamily="18" charset="0"/>
                          </a:rPr>
                        </m:ctrlPr>
                      </m:dPr>
                      <m:e>
                        <m:r>
                          <a:rPr lang="es-MX" sz="1400" b="0" i="1" smtClean="0">
                            <a:latin typeface="Cambria Math" panose="02040503050406030204" pitchFamily="18" charset="0"/>
                            <a:ea typeface="Cambria Math" panose="02040503050406030204" pitchFamily="18" charset="0"/>
                          </a:rPr>
                          <m:t>0,1</m:t>
                        </m:r>
                      </m:e>
                    </m:d>
                  </m:oMath>
                </a14:m>
                <a:r>
                  <a:rPr lang="en-US" sz="1400" dirty="0"/>
                  <a:t> y se </a:t>
                </a:r>
                <a:r>
                  <a:rPr lang="en-US" sz="1400" dirty="0" err="1"/>
                  <a:t>contruye</a:t>
                </a:r>
                <a:r>
                  <a:rPr lang="en-US" sz="1400" dirty="0"/>
                  <a:t> </a:t>
                </a:r>
                <a:r>
                  <a:rPr lang="en-US" sz="1400" dirty="0" err="1"/>
                  <a:t>en</a:t>
                </a:r>
                <a:r>
                  <a:rPr lang="en-US" sz="1400" dirty="0"/>
                  <a:t> un </a:t>
                </a:r>
                <a:r>
                  <a:rPr lang="en-US" sz="1400" dirty="0" err="1"/>
                  <a:t>plano</a:t>
                </a:r>
                <a:r>
                  <a:rPr lang="en-US" sz="1400" dirty="0"/>
                  <a:t> </a:t>
                </a:r>
                <a:r>
                  <a:rPr lang="en-US" sz="1400" dirty="0" err="1"/>
                  <a:t>formado</a:t>
                </a:r>
                <a:r>
                  <a:rPr lang="en-US" sz="1400" dirty="0"/>
                  <a:t> </a:t>
                </a:r>
                <a:r>
                  <a:rPr lang="en-US" sz="1400" dirty="0" err="1"/>
                  <a:t>por</a:t>
                </a:r>
                <a:r>
                  <a:rPr lang="en-US" sz="1400" dirty="0"/>
                  <a:t> la Tasa de </a:t>
                </a:r>
                <a:r>
                  <a:rPr lang="en-US" sz="1400" dirty="0" err="1"/>
                  <a:t>Verdadeos</a:t>
                </a:r>
                <a:r>
                  <a:rPr lang="en-US" sz="1400" dirty="0"/>
                  <a:t> </a:t>
                </a:r>
                <a:r>
                  <a:rPr lang="en-US" sz="1400" dirty="0" err="1"/>
                  <a:t>Positivos</a:t>
                </a:r>
                <a:r>
                  <a:rPr lang="en-US" sz="1400" dirty="0"/>
                  <a:t> (recall) versus la Tasa de </a:t>
                </a:r>
                <a:r>
                  <a:rPr lang="en-US" sz="1400" dirty="0" err="1"/>
                  <a:t>Falsos</a:t>
                </a:r>
                <a:r>
                  <a:rPr lang="en-US" sz="1400" dirty="0"/>
                  <a:t> </a:t>
                </a:r>
                <a:r>
                  <a:rPr lang="en-US" sz="1400" dirty="0" err="1"/>
                  <a:t>Positivos</a:t>
                </a:r>
                <a:r>
                  <a:rPr lang="en-US" sz="1400" dirty="0"/>
                  <a:t>. Se </a:t>
                </a:r>
                <a:r>
                  <a:rPr lang="en-US" sz="1400" dirty="0" err="1"/>
                  <a:t>puede</a:t>
                </a:r>
                <a:r>
                  <a:rPr lang="en-US" sz="1400" dirty="0"/>
                  <a:t> </a:t>
                </a:r>
                <a:r>
                  <a:rPr lang="en-US" sz="1400" dirty="0" err="1"/>
                  <a:t>demostrar</a:t>
                </a:r>
                <a:r>
                  <a:rPr lang="en-US" sz="1400" dirty="0"/>
                  <a:t> que </a:t>
                </a:r>
                <a:r>
                  <a:rPr lang="en-US" sz="1400" dirty="0" err="1"/>
                  <a:t>en</a:t>
                </a:r>
                <a:r>
                  <a:rPr lang="en-US" sz="1400" dirty="0"/>
                  <a:t> </a:t>
                </a:r>
                <a:r>
                  <a:rPr lang="en-US" sz="1400" dirty="0" err="1"/>
                  <a:t>los</a:t>
                </a:r>
                <a:r>
                  <a:rPr lang="en-US" sz="1400" dirty="0"/>
                  <a:t> </a:t>
                </a:r>
                <a:r>
                  <a:rPr lang="en-US" sz="1400" dirty="0" err="1"/>
                  <a:t>extremos</a:t>
                </a:r>
                <a:r>
                  <a:rPr lang="en-US" sz="1400" dirty="0"/>
                  <a:t> de </a:t>
                </a:r>
                <a14:m>
                  <m:oMath xmlns:m="http://schemas.openxmlformats.org/officeDocument/2006/math">
                    <m:r>
                      <a:rPr lang="es-MX" sz="1400" i="1">
                        <a:latin typeface="Cambria Math" panose="02040503050406030204" pitchFamily="18" charset="0"/>
                      </a:rPr>
                      <m:t>𝑢</m:t>
                    </m:r>
                  </m:oMath>
                </a14:m>
                <a:r>
                  <a:rPr lang="en-US" sz="1400" dirty="0"/>
                  <a:t>, se </a:t>
                </a:r>
                <a:r>
                  <a:rPr lang="en-US" sz="1400" dirty="0" err="1"/>
                  <a:t>tiene</a:t>
                </a:r>
                <a:r>
                  <a:rPr lang="en-US" sz="1400" dirty="0"/>
                  <a:t> que </a:t>
                </a:r>
                <a:r>
                  <a:rPr lang="en-US" sz="1400" dirty="0" err="1"/>
                  <a:t>que</a:t>
                </a:r>
                <a:r>
                  <a:rPr lang="en-US" sz="1400" dirty="0"/>
                  <a:t> se </a:t>
                </a:r>
                <a:r>
                  <a:rPr lang="en-US" sz="1400" dirty="0" err="1"/>
                  <a:t>conectan</a:t>
                </a:r>
                <a:r>
                  <a:rPr lang="en-US" sz="1400" dirty="0"/>
                  <a:t> TVP=0 con TFP=0, y TVP=1, TFP=1. Es </a:t>
                </a:r>
                <a:r>
                  <a:rPr lang="en-US" sz="1400" dirty="0" err="1"/>
                  <a:t>por</a:t>
                </a:r>
                <a:r>
                  <a:rPr lang="en-US" sz="1400" dirty="0"/>
                  <a:t> </a:t>
                </a:r>
                <a:r>
                  <a:rPr lang="en-US" sz="1400" dirty="0" err="1"/>
                  <a:t>eso</a:t>
                </a:r>
                <a:r>
                  <a:rPr lang="en-US" sz="1400" dirty="0"/>
                  <a:t> que se </a:t>
                </a:r>
                <a:r>
                  <a:rPr lang="en-US" sz="1400" dirty="0" err="1"/>
                  <a:t>puede</a:t>
                </a:r>
                <a:r>
                  <a:rPr lang="en-US" sz="1400" dirty="0"/>
                  <a:t> construer </a:t>
                </a:r>
                <a:r>
                  <a:rPr lang="en-US" sz="1400" dirty="0" err="1"/>
                  <a:t>esta</a:t>
                </a:r>
                <a:r>
                  <a:rPr lang="en-US" sz="1400" dirty="0"/>
                  <a:t> </a:t>
                </a:r>
                <a:r>
                  <a:rPr lang="en-US" sz="1400" dirty="0" err="1"/>
                  <a:t>curva</a:t>
                </a:r>
                <a:r>
                  <a:rPr lang="en-US" sz="1400" dirty="0"/>
                  <a:t> </a:t>
                </a:r>
                <a:r>
                  <a:rPr lang="en-US" sz="1400" dirty="0" err="1"/>
                  <a:t>en</a:t>
                </a:r>
                <a:r>
                  <a:rPr lang="en-US" sz="1400" dirty="0"/>
                  <a:t> </a:t>
                </a:r>
                <a:r>
                  <a:rPr lang="en-US" sz="1400" dirty="0" err="1"/>
                  <a:t>el</a:t>
                </a:r>
                <a:r>
                  <a:rPr lang="en-US" sz="1400" dirty="0"/>
                  <a:t> primer </a:t>
                </a:r>
                <a:r>
                  <a:rPr lang="en-US" sz="1400" dirty="0" err="1"/>
                  <a:t>cuadrante</a:t>
                </a:r>
                <a:r>
                  <a:rPr lang="en-US" sz="1400" dirty="0"/>
                  <a:t> de un </a:t>
                </a:r>
                <a:r>
                  <a:rPr lang="en-US" sz="1400" dirty="0" err="1"/>
                  <a:t>plano</a:t>
                </a:r>
                <a:r>
                  <a:rPr lang="en-US" sz="1400" dirty="0"/>
                  <a:t> </a:t>
                </a:r>
                <a:r>
                  <a:rPr lang="en-US" sz="1400" dirty="0" err="1"/>
                  <a:t>cartesiano</a:t>
                </a:r>
                <a:r>
                  <a:rPr lang="en-US" sz="1400" dirty="0"/>
                  <a:t>.</a:t>
                </a:r>
              </a:p>
              <a:p>
                <a:r>
                  <a:rPr lang="en-US" sz="1400" dirty="0"/>
                  <a:t>La </a:t>
                </a:r>
                <a:r>
                  <a:rPr lang="en-US" sz="1400" dirty="0" err="1"/>
                  <a:t>interpretación</a:t>
                </a:r>
                <a:r>
                  <a:rPr lang="en-US" sz="1400" dirty="0"/>
                  <a:t> de </a:t>
                </a:r>
                <a:r>
                  <a:rPr lang="en-US" sz="1400" dirty="0" err="1"/>
                  <a:t>los</a:t>
                </a:r>
                <a:r>
                  <a:rPr lang="en-US" sz="1400" dirty="0"/>
                  <a:t> </a:t>
                </a:r>
                <a:r>
                  <a:rPr lang="en-US" sz="1400" dirty="0" err="1"/>
                  <a:t>coeficientes</a:t>
                </a:r>
                <a:r>
                  <a:rPr lang="en-US" sz="1400" dirty="0"/>
                  <a:t> </a:t>
                </a:r>
                <a:r>
                  <a:rPr lang="en-US" sz="1400"/>
                  <a:t>: odd </a:t>
                </a:r>
                <a:r>
                  <a:rPr lang="en-US" sz="1400" dirty="0"/>
                  <a:t>ratios</a:t>
                </a:r>
              </a:p>
            </p:txBody>
          </p:sp>
        </mc:Choice>
        <mc:Fallback>
          <p:sp>
            <p:nvSpPr>
              <p:cNvPr id="3" name="Content Placeholder 2">
                <a:extLst>
                  <a:ext uri="{FF2B5EF4-FFF2-40B4-BE49-F238E27FC236}">
                    <a16:creationId xmlns:a16="http://schemas.microsoft.com/office/drawing/2014/main" id="{9B486F98-715A-44AB-A22F-894496318D0A}"/>
                  </a:ext>
                </a:extLst>
              </p:cNvPr>
              <p:cNvSpPr>
                <a:spLocks noGrp="1" noRot="1" noChangeAspect="1" noMove="1" noResize="1" noEditPoints="1" noAdjustHandles="1" noChangeArrowheads="1" noChangeShapeType="1" noTextEdit="1"/>
              </p:cNvSpPr>
              <p:nvPr>
                <p:ph idx="1"/>
              </p:nvPr>
            </p:nvSpPr>
            <p:spPr>
              <a:xfrm>
                <a:off x="335359" y="980728"/>
                <a:ext cx="11578473" cy="5242519"/>
              </a:xfrm>
              <a:blipFill>
                <a:blip r:embed="rId2"/>
                <a:stretch>
                  <a:fillRect t="-2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89CF86E7-AC1D-8E25-C309-05F43CA8077B}"/>
                  </a:ext>
                </a:extLst>
              </p:cNvPr>
              <p:cNvSpPr txBox="1"/>
              <p:nvPr/>
            </p:nvSpPr>
            <p:spPr>
              <a:xfrm>
                <a:off x="2730641" y="1479896"/>
                <a:ext cx="6138908" cy="714683"/>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𝑙𝑜𝑔𝑖𝑡</m:t>
                      </m:r>
                      <m:d>
                        <m:dPr>
                          <m:ctrlPr>
                            <a:rPr lang="es-MX" sz="1800" b="0" i="1" smtClean="0">
                              <a:latin typeface="Cambria Math" panose="02040503050406030204" pitchFamily="18" charset="0"/>
                            </a:rPr>
                          </m:ctrlPr>
                        </m:dPr>
                        <m:e>
                          <m:sSub>
                            <m:sSubPr>
                              <m:ctrlPr>
                                <a:rPr lang="es-MX" sz="1800" b="0" i="1" smtClean="0">
                                  <a:latin typeface="Cambria Math" panose="02040503050406030204" pitchFamily="18" charset="0"/>
                                </a:rPr>
                              </m:ctrlPr>
                            </m:sSubPr>
                            <m:e>
                              <m:r>
                                <a:rPr lang="es-MX" sz="1800" b="0" i="1" smtClean="0">
                                  <a:latin typeface="Cambria Math" panose="02040503050406030204" pitchFamily="18" charset="0"/>
                                </a:rPr>
                                <m:t>𝑝</m:t>
                              </m:r>
                            </m:e>
                            <m:sub>
                              <m:r>
                                <a:rPr lang="es-MX" sz="1800" b="0" i="1" smtClean="0">
                                  <a:latin typeface="Cambria Math" panose="02040503050406030204" pitchFamily="18" charset="0"/>
                                </a:rPr>
                                <m:t>𝑖</m:t>
                              </m:r>
                            </m:sub>
                          </m:sSub>
                        </m:e>
                      </m:d>
                      <m:r>
                        <a:rPr lang="es-MX" sz="1800" b="0" i="1" smtClean="0">
                          <a:latin typeface="Cambria Math" panose="02040503050406030204" pitchFamily="18" charset="0"/>
                        </a:rPr>
                        <m:t>=:</m:t>
                      </m:r>
                      <m:r>
                        <m:rPr>
                          <m:sty m:val="p"/>
                        </m:rPr>
                        <a:rPr lang="es-MX" sz="1800" b="0" i="0" smtClean="0">
                          <a:latin typeface="Cambria Math" panose="02040503050406030204" pitchFamily="18" charset="0"/>
                        </a:rPr>
                        <m:t>ln</m:t>
                      </m:r>
                      <m:d>
                        <m:dPr>
                          <m:ctrlPr>
                            <a:rPr lang="es-MX" sz="1800" b="0" i="1" smtClean="0">
                              <a:latin typeface="Cambria Math" panose="02040503050406030204" pitchFamily="18" charset="0"/>
                            </a:rPr>
                          </m:ctrlPr>
                        </m:dPr>
                        <m:e>
                          <m:f>
                            <m:fPr>
                              <m:ctrlPr>
                                <a:rPr lang="es-MX" i="1">
                                  <a:latin typeface="Cambria Math" panose="02040503050406030204" pitchFamily="18" charset="0"/>
                                </a:rPr>
                              </m:ctrlPr>
                            </m:fPr>
                            <m:num>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𝑖</m:t>
                                  </m:r>
                                </m:sub>
                              </m:sSub>
                            </m:num>
                            <m:den>
                              <m:r>
                                <a:rPr lang="es-MX" i="1">
                                  <a:latin typeface="Cambria Math" panose="02040503050406030204" pitchFamily="18" charset="0"/>
                                </a:rPr>
                                <m:t>1−</m:t>
                              </m:r>
                              <m:sSub>
                                <m:sSubPr>
                                  <m:ctrlPr>
                                    <a:rPr lang="es-MX" i="1">
                                      <a:latin typeface="Cambria Math" panose="02040503050406030204" pitchFamily="18" charset="0"/>
                                    </a:rPr>
                                  </m:ctrlPr>
                                </m:sSubPr>
                                <m:e>
                                  <m:r>
                                    <a:rPr lang="es-MX" i="1">
                                      <a:latin typeface="Cambria Math" panose="02040503050406030204" pitchFamily="18" charset="0"/>
                                    </a:rPr>
                                    <m:t>𝑝</m:t>
                                  </m:r>
                                </m:e>
                                <m:sub>
                                  <m:r>
                                    <a:rPr lang="es-MX" i="1">
                                      <a:latin typeface="Cambria Math" panose="02040503050406030204" pitchFamily="18" charset="0"/>
                                    </a:rPr>
                                    <m:t>𝑖</m:t>
                                  </m:r>
                                </m:sub>
                              </m:sSub>
                            </m:den>
                          </m:f>
                        </m:e>
                      </m:d>
                      <m:r>
                        <a:rPr lang="es-CL" sz="1800" b="0" i="1" smtClean="0">
                          <a:latin typeface="Cambria Math" panose="02040503050406030204" pitchFamily="18" charset="0"/>
                        </a:rPr>
                        <m:t>=</m:t>
                      </m:r>
                      <m:sSub>
                        <m:sSubPr>
                          <m:ctrlPr>
                            <a:rPr lang="es-CL" sz="1800" b="0" i="1" smtClean="0">
                              <a:latin typeface="Cambria Math" panose="02040503050406030204" pitchFamily="18" charset="0"/>
                              <a:ea typeface="Cambria Math" panose="02040503050406030204" pitchFamily="18" charset="0"/>
                            </a:rPr>
                          </m:ctrlPr>
                        </m:sSubPr>
                        <m:e>
                          <m:r>
                            <a:rPr lang="es-CL" sz="1800" b="0" i="1" smtClean="0">
                              <a:latin typeface="Cambria Math" panose="02040503050406030204" pitchFamily="18" charset="0"/>
                              <a:ea typeface="Cambria Math" panose="02040503050406030204" pitchFamily="18" charset="0"/>
                            </a:rPr>
                            <m:t>𝛽</m:t>
                          </m:r>
                        </m:e>
                        <m:sub>
                          <m:r>
                            <a:rPr lang="es-CL" sz="1800" b="0" i="1" smtClean="0">
                              <a:latin typeface="Cambria Math" panose="02040503050406030204" pitchFamily="18" charset="0"/>
                              <a:ea typeface="Cambria Math" panose="02040503050406030204" pitchFamily="18" charset="0"/>
                            </a:rPr>
                            <m:t>0</m:t>
                          </m:r>
                        </m:sub>
                      </m:sSub>
                      <m:r>
                        <a:rPr lang="es-CL" sz="1800" b="0" i="1" smtClean="0">
                          <a:latin typeface="Cambria Math" panose="02040503050406030204" pitchFamily="18" charset="0"/>
                          <a:ea typeface="Cambria Math" panose="02040503050406030204" pitchFamily="18" charset="0"/>
                        </a:rPr>
                        <m:t>+</m:t>
                      </m:r>
                      <m:sSub>
                        <m:sSubPr>
                          <m:ctrlPr>
                            <a:rPr lang="es-CL" sz="1800" b="0" i="1" smtClean="0">
                              <a:latin typeface="Cambria Math" panose="02040503050406030204" pitchFamily="18" charset="0"/>
                              <a:ea typeface="Cambria Math" panose="02040503050406030204" pitchFamily="18" charset="0"/>
                            </a:rPr>
                          </m:ctrlPr>
                        </m:sSubPr>
                        <m:e>
                          <m:r>
                            <a:rPr lang="es-CL" sz="1800" b="0" i="1" smtClean="0">
                              <a:latin typeface="Cambria Math" panose="02040503050406030204" pitchFamily="18" charset="0"/>
                              <a:ea typeface="Cambria Math" panose="02040503050406030204" pitchFamily="18" charset="0"/>
                            </a:rPr>
                            <m:t>𝛽</m:t>
                          </m:r>
                        </m:e>
                        <m:sub>
                          <m:r>
                            <a:rPr lang="es-CL" sz="1800" b="0" i="1" smtClean="0">
                              <a:latin typeface="Cambria Math" panose="02040503050406030204" pitchFamily="18" charset="0"/>
                              <a:ea typeface="Cambria Math" panose="02040503050406030204" pitchFamily="18" charset="0"/>
                            </a:rPr>
                            <m:t>1</m:t>
                          </m:r>
                        </m:sub>
                      </m:sSub>
                      <m:sSub>
                        <m:sSubPr>
                          <m:ctrlPr>
                            <a:rPr lang="es-CL" sz="1800" b="0" i="1" smtClean="0">
                              <a:latin typeface="Cambria Math" panose="02040503050406030204" pitchFamily="18" charset="0"/>
                              <a:ea typeface="Cambria Math" panose="02040503050406030204" pitchFamily="18" charset="0"/>
                            </a:rPr>
                          </m:ctrlPr>
                        </m:sSubPr>
                        <m:e>
                          <m:r>
                            <a:rPr lang="es-CL" sz="1800" b="0" i="1" smtClean="0">
                              <a:latin typeface="Cambria Math" panose="02040503050406030204" pitchFamily="18" charset="0"/>
                              <a:ea typeface="Cambria Math" panose="02040503050406030204" pitchFamily="18" charset="0"/>
                            </a:rPr>
                            <m:t>𝑥</m:t>
                          </m:r>
                        </m:e>
                        <m:sub>
                          <m:r>
                            <a:rPr lang="es-CL" sz="1800" b="0" i="1" smtClean="0">
                              <a:latin typeface="Cambria Math" panose="02040503050406030204" pitchFamily="18" charset="0"/>
                              <a:ea typeface="Cambria Math" panose="02040503050406030204" pitchFamily="18" charset="0"/>
                            </a:rPr>
                            <m:t>1</m:t>
                          </m:r>
                        </m:sub>
                      </m:sSub>
                      <m:r>
                        <a:rPr lang="es-CL" sz="1800" b="0" i="1" smtClean="0">
                          <a:latin typeface="Cambria Math" panose="02040503050406030204" pitchFamily="18" charset="0"/>
                          <a:ea typeface="Cambria Math" panose="02040503050406030204" pitchFamily="18" charset="0"/>
                        </a:rPr>
                        <m:t>+…+</m:t>
                      </m:r>
                      <m:sSub>
                        <m:sSubPr>
                          <m:ctrlPr>
                            <a:rPr lang="es-CL" sz="1800" b="0" i="1" smtClean="0">
                              <a:latin typeface="Cambria Math" panose="02040503050406030204" pitchFamily="18" charset="0"/>
                              <a:ea typeface="Cambria Math" panose="02040503050406030204" pitchFamily="18" charset="0"/>
                            </a:rPr>
                          </m:ctrlPr>
                        </m:sSubPr>
                        <m:e>
                          <m:r>
                            <a:rPr lang="es-CL" sz="1800" b="0" i="1" smtClean="0">
                              <a:latin typeface="Cambria Math" panose="02040503050406030204" pitchFamily="18" charset="0"/>
                              <a:ea typeface="Cambria Math" panose="02040503050406030204" pitchFamily="18" charset="0"/>
                            </a:rPr>
                            <m:t>𝛽</m:t>
                          </m:r>
                        </m:e>
                        <m:sub>
                          <m:r>
                            <a:rPr lang="es-CL" sz="1800" b="0" i="1" smtClean="0">
                              <a:latin typeface="Cambria Math" panose="02040503050406030204" pitchFamily="18" charset="0"/>
                              <a:ea typeface="Cambria Math" panose="02040503050406030204" pitchFamily="18" charset="0"/>
                            </a:rPr>
                            <m:t>𝑛</m:t>
                          </m:r>
                        </m:sub>
                      </m:sSub>
                      <m:sSub>
                        <m:sSubPr>
                          <m:ctrlPr>
                            <a:rPr lang="es-CL" sz="1800" b="0" i="1" smtClean="0">
                              <a:latin typeface="Cambria Math" panose="02040503050406030204" pitchFamily="18" charset="0"/>
                              <a:ea typeface="Cambria Math" panose="02040503050406030204" pitchFamily="18" charset="0"/>
                            </a:rPr>
                          </m:ctrlPr>
                        </m:sSubPr>
                        <m:e>
                          <m:r>
                            <a:rPr lang="es-CL" sz="1800" b="0" i="1" smtClean="0">
                              <a:latin typeface="Cambria Math" panose="02040503050406030204" pitchFamily="18" charset="0"/>
                              <a:ea typeface="Cambria Math" panose="02040503050406030204" pitchFamily="18" charset="0"/>
                            </a:rPr>
                            <m:t>𝑥</m:t>
                          </m:r>
                        </m:e>
                        <m:sub>
                          <m:r>
                            <a:rPr lang="es-CL" sz="1800" b="0" i="1" smtClean="0">
                              <a:latin typeface="Cambria Math" panose="02040503050406030204" pitchFamily="18" charset="0"/>
                              <a:ea typeface="Cambria Math" panose="02040503050406030204" pitchFamily="18" charset="0"/>
                            </a:rPr>
                            <m:t>𝑛</m:t>
                          </m:r>
                        </m:sub>
                      </m:sSub>
                    </m:oMath>
                  </m:oMathPara>
                </a14:m>
                <a:endParaRPr lang="es-CL" sz="1800" b="0" dirty="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6" name="CuadroTexto 5">
                <a:extLst>
                  <a:ext uri="{FF2B5EF4-FFF2-40B4-BE49-F238E27FC236}">
                    <a16:creationId xmlns:a16="http://schemas.microsoft.com/office/drawing/2014/main" id="{89CF86E7-AC1D-8E25-C309-05F43CA8077B}"/>
                  </a:ext>
                </a:extLst>
              </p:cNvPr>
              <p:cNvSpPr txBox="1">
                <a:spLocks noRot="1" noChangeAspect="1" noMove="1" noResize="1" noEditPoints="1" noAdjustHandles="1" noChangeArrowheads="1" noChangeShapeType="1" noTextEdit="1"/>
              </p:cNvSpPr>
              <p:nvPr/>
            </p:nvSpPr>
            <p:spPr>
              <a:xfrm>
                <a:off x="2730641" y="1479896"/>
                <a:ext cx="6138908" cy="71468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5126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Problemas de clasificación</a:t>
            </a:r>
            <a:endParaRPr lang="es-ES_tradnl" sz="28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888096" cy="5766097"/>
          </a:xfrm>
        </p:spPr>
        <p:txBody>
          <a:bodyPr>
            <a:normAutofit/>
          </a:bodyPr>
          <a:lstStyle/>
          <a:p>
            <a:r>
              <a:rPr lang="es-CL" dirty="0"/>
              <a:t>Recordemos el ejemplo de las flores. A partir de las variables que miden el ancho y largo de los sépalos y pétalos, ¿podemos saber su especie?¿o al menos, de cuál no es? </a:t>
            </a:r>
          </a:p>
          <a:p>
            <a:endParaRPr lang="es-CL" dirty="0"/>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endParaRPr lang="es-CL" dirty="0"/>
          </a:p>
          <a:p>
            <a:pPr marL="0" indent="0">
              <a:buNone/>
            </a:pPr>
            <a:r>
              <a:rPr lang="es-CL" dirty="0"/>
              <a:t>Variable output: la especie de la flor</a:t>
            </a:r>
          </a:p>
          <a:p>
            <a:pPr marL="0" indent="0">
              <a:buNone/>
            </a:pPr>
            <a:r>
              <a:rPr lang="es-CL" dirty="0"/>
              <a:t>Variables input: las medidas de sus pétalos y </a:t>
            </a:r>
            <a:r>
              <a:rPr lang="es-CL" dirty="0" err="1"/>
              <a:t>sepalos</a:t>
            </a:r>
            <a:endParaRPr lang="es-CL" dirty="0"/>
          </a:p>
        </p:txBody>
      </p:sp>
      <p:pic>
        <p:nvPicPr>
          <p:cNvPr id="8" name="Imagen 7">
            <a:extLst>
              <a:ext uri="{FF2B5EF4-FFF2-40B4-BE49-F238E27FC236}">
                <a16:creationId xmlns:a16="http://schemas.microsoft.com/office/drawing/2014/main" id="{4312E67F-B466-8F5B-2513-179612DC57F4}"/>
              </a:ext>
            </a:extLst>
          </p:cNvPr>
          <p:cNvPicPr>
            <a:picLocks noChangeAspect="1"/>
          </p:cNvPicPr>
          <p:nvPr/>
        </p:nvPicPr>
        <p:blipFill>
          <a:blip r:embed="rId2"/>
          <a:stretch>
            <a:fillRect/>
          </a:stretch>
        </p:blipFill>
        <p:spPr>
          <a:xfrm>
            <a:off x="2805819" y="1749757"/>
            <a:ext cx="6358054" cy="2939626"/>
          </a:xfrm>
          <a:prstGeom prst="rect">
            <a:avLst/>
          </a:prstGeom>
        </p:spPr>
      </p:pic>
    </p:spTree>
    <p:extLst>
      <p:ext uri="{BB962C8B-B14F-4D97-AF65-F5344CB8AC3E}">
        <p14:creationId xmlns:p14="http://schemas.microsoft.com/office/powerpoint/2010/main" val="15379148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Problemas de clasificación</a:t>
            </a:r>
            <a:endParaRPr lang="es-ES_tradnl" sz="28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888096" cy="5766097"/>
          </a:xfrm>
        </p:spPr>
        <p:txBody>
          <a:bodyPr>
            <a:normAutofit/>
          </a:bodyPr>
          <a:lstStyle/>
          <a:p>
            <a:r>
              <a:rPr lang="es-CL" dirty="0"/>
              <a:t>Supongamos que somos una institución financiera ¿Le damos o no un crédito a una persona que tiene cierto perfil socioeconómico e historiales con otras instituciones bancarias? </a:t>
            </a:r>
          </a:p>
          <a:p>
            <a:r>
              <a:rPr lang="es-CL" dirty="0"/>
              <a:t>El correo entrante, ¿es o no spam?</a:t>
            </a:r>
          </a:p>
          <a:p>
            <a:r>
              <a:rPr lang="es-CL" dirty="0"/>
              <a:t>Ocurrencia de enfermedades en base a </a:t>
            </a:r>
            <a:r>
              <a:rPr lang="es-CL" dirty="0" err="1"/>
              <a:t>biomediciones</a:t>
            </a:r>
            <a:endParaRPr lang="es-CL" dirty="0"/>
          </a:p>
          <a:p>
            <a:r>
              <a:rPr lang="es-CL" dirty="0"/>
              <a:t>Si un estudiante es aceptado o no en ciertas instituciones educativas en base a sus calificaciones y exámenes</a:t>
            </a:r>
          </a:p>
          <a:p>
            <a:pPr marL="0" indent="0">
              <a:buNone/>
            </a:pPr>
            <a:endParaRPr lang="es-CL" dirty="0"/>
          </a:p>
          <a:p>
            <a:endParaRPr lang="es-CL" dirty="0"/>
          </a:p>
        </p:txBody>
      </p:sp>
    </p:spTree>
    <p:extLst>
      <p:ext uri="{BB962C8B-B14F-4D97-AF65-F5344CB8AC3E}">
        <p14:creationId xmlns:p14="http://schemas.microsoft.com/office/powerpoint/2010/main" val="19195804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Formulación matemática</a:t>
            </a:r>
            <a:endParaRPr lang="es-ES_tradnl" sz="2800" b="1" dirty="0">
              <a:solidFill>
                <a:schemeClr val="bg1"/>
              </a:solidFill>
              <a:latin typeface="Myriad Pro Cond" panose="020B0506030403020204" pitchFamily="34" charset="0"/>
              <a:ea typeface="Arial Narrow" charset="0"/>
              <a:cs typeface="Arial Narrow" charset="0"/>
            </a:endParaRPr>
          </a:p>
        </p:txBody>
      </p:sp>
      <mc:AlternateContent xmlns:mc="http://schemas.openxmlformats.org/markup-compatibility/2006">
        <mc:Choice xmlns:a14="http://schemas.microsoft.com/office/drawing/2010/main" Requires="a14">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6" y="935916"/>
                <a:ext cx="11888096" cy="5766097"/>
              </a:xfrm>
            </p:spPr>
            <p:txBody>
              <a:bodyPr>
                <a:normAutofit/>
              </a:bodyPr>
              <a:lstStyle/>
              <a:p>
                <a:r>
                  <a:rPr lang="es-CL" dirty="0"/>
                  <a:t>La variable de respuesta es una variable categórica binaria</a:t>
                </a:r>
              </a:p>
              <a:p>
                <a:r>
                  <a:rPr lang="es-ES" dirty="0"/>
                  <a:t>Es decir, la distribución de probabilidad sobre la variable respuesta es una distribución Bernoulli</a:t>
                </a:r>
              </a:p>
              <a:p>
                <a:pPr marL="584200" lvl="1" indent="0" algn="ctr">
                  <a:buNone/>
                </a:pPr>
                <a:r>
                  <a:rPr lang="es-ES" dirty="0"/>
                  <a:t> </a:t>
                </a:r>
                <a14:m>
                  <m:oMath xmlns:m="http://schemas.openxmlformats.org/officeDocument/2006/math">
                    <m:sSub>
                      <m:sSubPr>
                        <m:ctrlPr>
                          <a:rPr lang="es-CL" b="0" i="1" smtClean="0">
                            <a:latin typeface="Cambria Math" panose="02040503050406030204" pitchFamily="18" charset="0"/>
                          </a:rPr>
                        </m:ctrlPr>
                      </m:sSubPr>
                      <m:e>
                        <m:r>
                          <a:rPr lang="es-CL" b="0" i="1" smtClean="0">
                            <a:latin typeface="Cambria Math" panose="02040503050406030204" pitchFamily="18" charset="0"/>
                          </a:rPr>
                          <m:t>𝑦</m:t>
                        </m:r>
                      </m:e>
                      <m:sub>
                        <m:r>
                          <a:rPr lang="es-CL" b="0" i="1" smtClean="0">
                            <a:latin typeface="Cambria Math" panose="02040503050406030204" pitchFamily="18" charset="0"/>
                          </a:rPr>
                          <m:t>𝑖</m:t>
                        </m:r>
                      </m:sub>
                    </m:sSub>
                    <m:r>
                      <a:rPr lang="es-CL" b="0" i="1" smtClean="0">
                        <a:latin typeface="Cambria Math" panose="02040503050406030204" pitchFamily="18" charset="0"/>
                      </a:rPr>
                      <m:t>~</m:t>
                    </m:r>
                    <m:r>
                      <a:rPr lang="es-CL" b="0" i="1" smtClean="0">
                        <a:latin typeface="Cambria Math" panose="02040503050406030204" pitchFamily="18" charset="0"/>
                      </a:rPr>
                      <m:t>𝐵</m:t>
                    </m:r>
                    <m:d>
                      <m:dPr>
                        <m:ctrlPr>
                          <a:rPr lang="es-CL" b="0" i="1" smtClean="0">
                            <a:latin typeface="Cambria Math" panose="02040503050406030204" pitchFamily="18" charset="0"/>
                          </a:rPr>
                        </m:ctrlPr>
                      </m:dPr>
                      <m:e>
                        <m:sSub>
                          <m:sSubPr>
                            <m:ctrlPr>
                              <a:rPr lang="es-CL" b="0" i="1" smtClean="0">
                                <a:latin typeface="Cambria Math" panose="02040503050406030204" pitchFamily="18" charset="0"/>
                              </a:rPr>
                            </m:ctrlPr>
                          </m:sSubPr>
                          <m:e>
                            <m:r>
                              <a:rPr lang="es-CL" b="0" i="1" smtClean="0">
                                <a:latin typeface="Cambria Math" panose="02040503050406030204" pitchFamily="18" charset="0"/>
                              </a:rPr>
                              <m:t>𝑝</m:t>
                            </m:r>
                          </m:e>
                          <m:sub>
                            <m:r>
                              <a:rPr lang="es-CL" b="0" i="1" smtClean="0">
                                <a:latin typeface="Cambria Math" panose="02040503050406030204" pitchFamily="18" charset="0"/>
                              </a:rPr>
                              <m:t>𝑖</m:t>
                            </m:r>
                          </m:sub>
                        </m:sSub>
                        <m:r>
                          <a:rPr lang="es-CL" b="0" i="1" smtClean="0">
                            <a:latin typeface="Cambria Math" panose="02040503050406030204" pitchFamily="18" charset="0"/>
                          </a:rPr>
                          <m:t>,</m:t>
                        </m:r>
                        <m:sSub>
                          <m:sSubPr>
                            <m:ctrlPr>
                              <a:rPr lang="es-CL" b="0" i="1" smtClean="0">
                                <a:latin typeface="Cambria Math" panose="02040503050406030204" pitchFamily="18" charset="0"/>
                              </a:rPr>
                            </m:ctrlPr>
                          </m:sSubPr>
                          <m:e>
                            <m:r>
                              <a:rPr lang="es-CL" b="0" i="1" smtClean="0">
                                <a:latin typeface="Cambria Math" panose="02040503050406030204" pitchFamily="18" charset="0"/>
                              </a:rPr>
                              <m:t>𝑛</m:t>
                            </m:r>
                          </m:e>
                          <m:sub>
                            <m:r>
                              <a:rPr lang="es-CL" b="0" i="1" smtClean="0">
                                <a:latin typeface="Cambria Math" panose="02040503050406030204" pitchFamily="18" charset="0"/>
                              </a:rPr>
                              <m:t>𝑖</m:t>
                            </m:r>
                          </m:sub>
                        </m:sSub>
                      </m:e>
                    </m:d>
                    <m:r>
                      <a:rPr lang="es-CL" b="0" i="1" smtClean="0">
                        <a:latin typeface="Cambria Math" panose="02040503050406030204" pitchFamily="18" charset="0"/>
                      </a:rPr>
                      <m:t>;</m:t>
                    </m:r>
                    <m:sSub>
                      <m:sSubPr>
                        <m:ctrlPr>
                          <a:rPr lang="es-CL" b="0" i="1" smtClean="0">
                            <a:latin typeface="Cambria Math" panose="02040503050406030204" pitchFamily="18" charset="0"/>
                          </a:rPr>
                        </m:ctrlPr>
                      </m:sSubPr>
                      <m:e>
                        <m:r>
                          <a:rPr lang="es-CL" b="0" i="1" smtClean="0">
                            <a:latin typeface="Cambria Math" panose="02040503050406030204" pitchFamily="18" charset="0"/>
                          </a:rPr>
                          <m:t>𝑝</m:t>
                        </m:r>
                      </m:e>
                      <m:sub>
                        <m:r>
                          <a:rPr lang="es-CL" b="0" i="1" smtClean="0">
                            <a:latin typeface="Cambria Math" panose="02040503050406030204" pitchFamily="18" charset="0"/>
                          </a:rPr>
                          <m:t>𝑖</m:t>
                        </m:r>
                      </m:sub>
                    </m:sSub>
                    <m:r>
                      <a:rPr lang="es-CL" b="0" i="1" smtClean="0">
                        <a:latin typeface="Cambria Math" panose="02040503050406030204" pitchFamily="18" charset="0"/>
                      </a:rPr>
                      <m:t>=</m:t>
                    </m:r>
                    <m:r>
                      <a:rPr lang="es-CL" b="0" i="1" smtClean="0">
                        <a:latin typeface="Cambria Math" panose="02040503050406030204" pitchFamily="18" charset="0"/>
                      </a:rPr>
                      <m:t>𝐸</m:t>
                    </m:r>
                    <m:r>
                      <a:rPr lang="es-CL" b="0" i="1" smtClean="0">
                        <a:latin typeface="Cambria Math" panose="02040503050406030204" pitchFamily="18" charset="0"/>
                      </a:rPr>
                      <m:t>(</m:t>
                    </m:r>
                    <m:f>
                      <m:fPr>
                        <m:ctrlPr>
                          <a:rPr lang="es-CL" b="0" i="1" smtClean="0">
                            <a:latin typeface="Cambria Math" panose="02040503050406030204" pitchFamily="18" charset="0"/>
                          </a:rPr>
                        </m:ctrlPr>
                      </m:fPr>
                      <m:num>
                        <m:sSub>
                          <m:sSubPr>
                            <m:ctrlPr>
                              <a:rPr lang="es-CL" b="0" i="1" smtClean="0">
                                <a:latin typeface="Cambria Math" panose="02040503050406030204" pitchFamily="18" charset="0"/>
                              </a:rPr>
                            </m:ctrlPr>
                          </m:sSubPr>
                          <m:e>
                            <m:r>
                              <a:rPr lang="es-CL" b="0" i="1" smtClean="0">
                                <a:latin typeface="Cambria Math" panose="02040503050406030204" pitchFamily="18" charset="0"/>
                              </a:rPr>
                              <m:t>𝑦</m:t>
                            </m:r>
                          </m:e>
                          <m:sub>
                            <m:r>
                              <a:rPr lang="es-CL" b="0" i="1" smtClean="0">
                                <a:latin typeface="Cambria Math" panose="02040503050406030204" pitchFamily="18" charset="0"/>
                              </a:rPr>
                              <m:t>𝑖</m:t>
                            </m:r>
                          </m:sub>
                        </m:sSub>
                      </m:num>
                      <m:den>
                        <m:sSub>
                          <m:sSubPr>
                            <m:ctrlPr>
                              <a:rPr lang="es-CL" b="0" i="1" smtClean="0">
                                <a:latin typeface="Cambria Math" panose="02040503050406030204" pitchFamily="18" charset="0"/>
                              </a:rPr>
                            </m:ctrlPr>
                          </m:sSubPr>
                          <m:e>
                            <m:r>
                              <a:rPr lang="es-CL" b="0" i="1" smtClean="0">
                                <a:latin typeface="Cambria Math" panose="02040503050406030204" pitchFamily="18" charset="0"/>
                              </a:rPr>
                              <m:t>𝑛</m:t>
                            </m:r>
                          </m:e>
                          <m:sub>
                            <m:r>
                              <a:rPr lang="es-CL" b="0" i="1" smtClean="0">
                                <a:latin typeface="Cambria Math" panose="02040503050406030204" pitchFamily="18" charset="0"/>
                              </a:rPr>
                              <m:t>𝑖</m:t>
                            </m:r>
                          </m:sub>
                        </m:sSub>
                      </m:den>
                    </m:f>
                    <m:r>
                      <a:rPr lang="es-CL" b="0" i="1" smtClean="0">
                        <a:latin typeface="Cambria Math" panose="02040503050406030204" pitchFamily="18" charset="0"/>
                      </a:rPr>
                      <m:t>|</m:t>
                    </m:r>
                    <m:sSub>
                      <m:sSubPr>
                        <m:ctrlPr>
                          <a:rPr lang="es-CL" b="0" i="1" smtClean="0">
                            <a:latin typeface="Cambria Math" panose="02040503050406030204" pitchFamily="18" charset="0"/>
                          </a:rPr>
                        </m:ctrlPr>
                      </m:sSubPr>
                      <m:e>
                        <m:r>
                          <a:rPr lang="es-CL" b="0" i="1" smtClean="0">
                            <a:latin typeface="Cambria Math" panose="02040503050406030204" pitchFamily="18" charset="0"/>
                          </a:rPr>
                          <m:t>𝑥</m:t>
                        </m:r>
                      </m:e>
                      <m:sub>
                        <m:r>
                          <a:rPr lang="es-CL" b="0" i="1" smtClean="0">
                            <a:latin typeface="Cambria Math" panose="02040503050406030204" pitchFamily="18" charset="0"/>
                          </a:rPr>
                          <m:t>𝑖</m:t>
                        </m:r>
                      </m:sub>
                    </m:sSub>
                    <m:r>
                      <a:rPr lang="es-CL" b="0" i="1" smtClean="0">
                        <a:latin typeface="Cambria Math" panose="02040503050406030204" pitchFamily="18" charset="0"/>
                      </a:rPr>
                      <m:t>)</m:t>
                    </m:r>
                  </m:oMath>
                </a14:m>
                <a:r>
                  <a:rPr lang="es-ES" dirty="0"/>
                  <a:t>)</a:t>
                </a:r>
              </a:p>
              <a:p>
                <a:r>
                  <a:rPr lang="es-ES" dirty="0"/>
                  <a:t>Por ende, para generala, se usa el sigmoide logístico (de ahí el nombre) que está definida por </a:t>
                </a:r>
                <a14:m>
                  <m:oMath xmlns:m="http://schemas.openxmlformats.org/officeDocument/2006/math">
                    <m:r>
                      <a:rPr lang="es-CL" b="0" i="1" smtClean="0">
                        <a:latin typeface="Cambria Math" panose="02040503050406030204" pitchFamily="18" charset="0"/>
                      </a:rPr>
                      <m:t>𝑓</m:t>
                    </m:r>
                    <m:d>
                      <m:dPr>
                        <m:ctrlPr>
                          <a:rPr lang="es-CL" b="0" i="1" smtClean="0">
                            <a:latin typeface="Cambria Math" panose="02040503050406030204" pitchFamily="18" charset="0"/>
                          </a:rPr>
                        </m:ctrlPr>
                      </m:dPr>
                      <m:e>
                        <m:r>
                          <a:rPr lang="es-CL" b="0" i="1" smtClean="0">
                            <a:latin typeface="Cambria Math" panose="02040503050406030204" pitchFamily="18" charset="0"/>
                          </a:rPr>
                          <m:t>𝑥</m:t>
                        </m:r>
                      </m:e>
                    </m:d>
                    <m:r>
                      <a:rPr lang="es-CL" b="0" i="1" smtClean="0">
                        <a:latin typeface="Cambria Math" panose="02040503050406030204" pitchFamily="18" charset="0"/>
                      </a:rPr>
                      <m:t>=</m:t>
                    </m:r>
                    <m:f>
                      <m:fPr>
                        <m:ctrlPr>
                          <a:rPr lang="es-CL" b="0" i="1" smtClean="0">
                            <a:latin typeface="Cambria Math" panose="02040503050406030204" pitchFamily="18" charset="0"/>
                          </a:rPr>
                        </m:ctrlPr>
                      </m:fPr>
                      <m:num>
                        <m:r>
                          <a:rPr lang="es-CL" b="0" i="1" smtClean="0">
                            <a:latin typeface="Cambria Math" panose="02040503050406030204" pitchFamily="18" charset="0"/>
                          </a:rPr>
                          <m:t>1</m:t>
                        </m:r>
                      </m:num>
                      <m:den>
                        <m:r>
                          <a:rPr lang="es-CL" b="0" i="1" smtClean="0">
                            <a:latin typeface="Cambria Math" panose="02040503050406030204" pitchFamily="18" charset="0"/>
                          </a:rPr>
                          <m:t>1+</m:t>
                        </m:r>
                        <m:sSup>
                          <m:sSupPr>
                            <m:ctrlPr>
                              <a:rPr lang="es-CL" b="0" i="1" smtClean="0">
                                <a:latin typeface="Cambria Math" panose="02040503050406030204" pitchFamily="18" charset="0"/>
                              </a:rPr>
                            </m:ctrlPr>
                          </m:sSupPr>
                          <m:e>
                            <m:r>
                              <a:rPr lang="es-CL" b="0" i="1" smtClean="0">
                                <a:latin typeface="Cambria Math" panose="02040503050406030204" pitchFamily="18" charset="0"/>
                              </a:rPr>
                              <m:t>𝑒</m:t>
                            </m:r>
                          </m:e>
                          <m:sup>
                            <m:r>
                              <a:rPr lang="es-CL" b="0" i="1" smtClean="0">
                                <a:latin typeface="Cambria Math" panose="02040503050406030204" pitchFamily="18" charset="0"/>
                              </a:rPr>
                              <m:t>−</m:t>
                            </m:r>
                            <m:r>
                              <a:rPr lang="es-CL" b="0" i="1" smtClean="0">
                                <a:latin typeface="Cambria Math" panose="02040503050406030204" pitchFamily="18" charset="0"/>
                              </a:rPr>
                              <m:t>𝑥</m:t>
                            </m:r>
                          </m:sup>
                        </m:sSup>
                      </m:den>
                    </m:f>
                  </m:oMath>
                </a14:m>
                <a:endParaRPr lang="es-ES" dirty="0"/>
              </a:p>
              <a:p>
                <a:pPr marL="0" indent="0">
                  <a:buNone/>
                </a:pPr>
                <a:endParaRPr lang="es-ES" dirty="0"/>
              </a:p>
            </p:txBody>
          </p:sp>
        </mc:Choice>
        <mc:Fallback>
          <p:sp>
            <p:nvSpPr>
              <p:cNvPr id="3" name="Marcador de contenido 1">
                <a:extLst>
                  <a:ext uri="{FF2B5EF4-FFF2-40B4-BE49-F238E27FC236}">
                    <a16:creationId xmlns:a16="http://schemas.microsoft.com/office/drawing/2014/main" id="{509E6064-0DA4-0C53-386D-947EDD127B7D}"/>
                  </a:ext>
                </a:extLst>
              </p:cNvPr>
              <p:cNvSpPr>
                <a:spLocks noGrp="1" noRot="1" noChangeAspect="1" noMove="1" noResize="1" noEditPoints="1" noAdjustHandles="1" noChangeArrowheads="1" noChangeShapeType="1" noTextEdit="1"/>
              </p:cNvSpPr>
              <p:nvPr>
                <p:ph idx="1"/>
              </p:nvPr>
            </p:nvSpPr>
            <p:spPr>
              <a:xfrm>
                <a:off x="171226" y="935916"/>
                <a:ext cx="11888096" cy="5766097"/>
              </a:xfrm>
              <a:blipFill>
                <a:blip r:embed="rId2"/>
                <a:stretch>
                  <a:fillRect/>
                </a:stretch>
              </a:blipFill>
            </p:spPr>
            <p:txBody>
              <a:bodyPr/>
              <a:lstStyle/>
              <a:p>
                <a:r>
                  <a:rPr lang="en-US">
                    <a:noFill/>
                  </a:rPr>
                  <a:t> </a:t>
                </a:r>
              </a:p>
            </p:txBody>
          </p:sp>
        </mc:Fallback>
      </mc:AlternateContent>
      <p:pic>
        <p:nvPicPr>
          <p:cNvPr id="8" name="Gráfico 7">
            <a:extLst>
              <a:ext uri="{FF2B5EF4-FFF2-40B4-BE49-F238E27FC236}">
                <a16:creationId xmlns:a16="http://schemas.microsoft.com/office/drawing/2014/main" id="{C08506BF-BF90-EBE5-1BB8-1060145955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2843106"/>
            <a:ext cx="5049521" cy="3366347"/>
          </a:xfrm>
          <a:prstGeom prst="rect">
            <a:avLst/>
          </a:prstGeom>
        </p:spPr>
      </p:pic>
      <p:pic>
        <p:nvPicPr>
          <p:cNvPr id="11" name="Imagen 10">
            <a:extLst>
              <a:ext uri="{FF2B5EF4-FFF2-40B4-BE49-F238E27FC236}">
                <a16:creationId xmlns:a16="http://schemas.microsoft.com/office/drawing/2014/main" id="{8214A810-B769-D05C-4CCF-3381A59CD5A7}"/>
              </a:ext>
            </a:extLst>
          </p:cNvPr>
          <p:cNvPicPr>
            <a:picLocks noChangeAspect="1"/>
          </p:cNvPicPr>
          <p:nvPr/>
        </p:nvPicPr>
        <p:blipFill>
          <a:blip r:embed="rId5"/>
          <a:stretch>
            <a:fillRect/>
          </a:stretch>
        </p:blipFill>
        <p:spPr>
          <a:xfrm>
            <a:off x="812482" y="4164329"/>
            <a:ext cx="4105275" cy="723900"/>
          </a:xfrm>
          <a:prstGeom prst="rect">
            <a:avLst/>
          </a:prstGeom>
        </p:spPr>
      </p:pic>
      <p:sp>
        <p:nvSpPr>
          <p:cNvPr id="12" name="CuadroTexto 11">
            <a:extLst>
              <a:ext uri="{FF2B5EF4-FFF2-40B4-BE49-F238E27FC236}">
                <a16:creationId xmlns:a16="http://schemas.microsoft.com/office/drawing/2014/main" id="{5E0C8A12-43CF-CEE3-5E5D-7EF5D142BF21}"/>
              </a:ext>
            </a:extLst>
          </p:cNvPr>
          <p:cNvSpPr txBox="1"/>
          <p:nvPr/>
        </p:nvSpPr>
        <p:spPr>
          <a:xfrm>
            <a:off x="1316510" y="4903916"/>
            <a:ext cx="2695787" cy="646331"/>
          </a:xfrm>
          <a:prstGeom prst="rect">
            <a:avLst/>
          </a:prstGeom>
          <a:noFill/>
        </p:spPr>
        <p:txBody>
          <a:bodyPr wrap="square" rtlCol="0">
            <a:spAutoFit/>
          </a:bodyPr>
          <a:lstStyle/>
          <a:p>
            <a:r>
              <a:rPr lang="es-CL" dirty="0"/>
              <a:t>Función de probabilidad de la distribución Bernoulli </a:t>
            </a:r>
          </a:p>
        </p:txBody>
      </p:sp>
      <p:sp>
        <p:nvSpPr>
          <p:cNvPr id="13" name="CuadroTexto 12">
            <a:extLst>
              <a:ext uri="{FF2B5EF4-FFF2-40B4-BE49-F238E27FC236}">
                <a16:creationId xmlns:a16="http://schemas.microsoft.com/office/drawing/2014/main" id="{F5F70D85-E8E3-816A-C4E9-E5BE7A611B9F}"/>
              </a:ext>
            </a:extLst>
          </p:cNvPr>
          <p:cNvSpPr txBox="1"/>
          <p:nvPr/>
        </p:nvSpPr>
        <p:spPr>
          <a:xfrm>
            <a:off x="7272866" y="6055682"/>
            <a:ext cx="2695787" cy="369332"/>
          </a:xfrm>
          <a:prstGeom prst="rect">
            <a:avLst/>
          </a:prstGeom>
          <a:noFill/>
        </p:spPr>
        <p:txBody>
          <a:bodyPr wrap="square" rtlCol="0">
            <a:spAutoFit/>
          </a:bodyPr>
          <a:lstStyle/>
          <a:p>
            <a:r>
              <a:rPr lang="es-CL" dirty="0"/>
              <a:t>Sigmoide logístico</a:t>
            </a:r>
          </a:p>
        </p:txBody>
      </p:sp>
    </p:spTree>
    <p:extLst>
      <p:ext uri="{BB962C8B-B14F-4D97-AF65-F5344CB8AC3E}">
        <p14:creationId xmlns:p14="http://schemas.microsoft.com/office/powerpoint/2010/main" val="3590655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Formulación matemática</a:t>
            </a:r>
            <a:endParaRPr lang="es-ES_tradnl" sz="2800" b="1" dirty="0">
              <a:solidFill>
                <a:schemeClr val="bg1"/>
              </a:solidFill>
              <a:latin typeface="Myriad Pro Cond" panose="020B0506030403020204" pitchFamily="34" charset="0"/>
              <a:ea typeface="Arial Narrow" charset="0"/>
              <a:cs typeface="Arial Narrow" charset="0"/>
            </a:endParaRPr>
          </a:p>
        </p:txBody>
      </p:sp>
      <mc:AlternateContent xmlns:mc="http://schemas.openxmlformats.org/markup-compatibility/2006">
        <mc:Choice xmlns:a14="http://schemas.microsoft.com/office/drawing/2010/main" Requires="a14">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5" y="935916"/>
                <a:ext cx="12115601" cy="6148991"/>
              </a:xfrm>
            </p:spPr>
            <p:txBody>
              <a:bodyPr>
                <a:normAutofit/>
              </a:bodyPr>
              <a:lstStyle/>
              <a:p>
                <a:r>
                  <a:rPr lang="es-ES" dirty="0"/>
                  <a:t>El modelo se define en base al </a:t>
                </a:r>
                <a:r>
                  <a:rPr lang="es-ES" b="1" dirty="0" err="1"/>
                  <a:t>logit</a:t>
                </a:r>
                <a:r>
                  <a:rPr lang="es-ES" dirty="0"/>
                  <a:t> de las probabilidades binomiales, que se dejan como función lineal de los atributos, es decir,</a:t>
                </a:r>
              </a:p>
              <a:p>
                <a:pPr marL="0" indent="0">
                  <a:buNone/>
                </a:pPr>
                <a:endParaRPr lang="es-ES" dirty="0"/>
              </a:p>
              <a:p>
                <a:pPr marL="0" indent="0">
                  <a:buNone/>
                </a:pPr>
                <a:endParaRPr lang="es-ES" dirty="0"/>
              </a:p>
              <a:p>
                <a:pPr marL="0" indent="0">
                  <a:buNone/>
                </a:pPr>
                <a:endParaRPr lang="es-ES" dirty="0"/>
              </a:p>
              <a:p>
                <a:pPr marL="0" indent="0">
                  <a:buNone/>
                </a:pPr>
                <a:r>
                  <a:rPr lang="es-ES" dirty="0"/>
                  <a:t>Donde </a:t>
                </a:r>
                <a14:m>
                  <m:oMath xmlns:m="http://schemas.openxmlformats.org/officeDocument/2006/math">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𝑝</m:t>
                        </m:r>
                      </m:e>
                      <m:sub>
                        <m:r>
                          <a:rPr lang="es-ES" i="1" dirty="0" smtClean="0">
                            <a:latin typeface="Cambria Math" panose="02040503050406030204" pitchFamily="18" charset="0"/>
                          </a:rPr>
                          <m:t>𝑖</m:t>
                        </m:r>
                      </m:sub>
                    </m:sSub>
                    <m:r>
                      <a:rPr lang="es-ES" i="1" dirty="0" smtClean="0">
                        <a:latin typeface="Cambria Math" panose="02040503050406030204" pitchFamily="18" charset="0"/>
                      </a:rPr>
                      <m:t> =</m:t>
                    </m:r>
                    <m:r>
                      <a:rPr lang="es-ES" i="1" dirty="0" smtClean="0">
                        <a:latin typeface="Cambria Math" panose="02040503050406030204" pitchFamily="18" charset="0"/>
                      </a:rPr>
                      <m:t>𝑃𝑟𝑜𝑏</m:t>
                    </m:r>
                    <m:r>
                      <a:rPr lang="es-ES" i="1" dirty="0" smtClean="0">
                        <a:latin typeface="Cambria Math" panose="02040503050406030204" pitchFamily="18" charset="0"/>
                      </a:rPr>
                      <m:t>(</m:t>
                    </m:r>
                    <m:sSub>
                      <m:sSubPr>
                        <m:ctrlPr>
                          <a:rPr lang="es-ES" i="1" dirty="0" smtClean="0">
                            <a:latin typeface="Cambria Math" panose="02040503050406030204" pitchFamily="18" charset="0"/>
                          </a:rPr>
                        </m:ctrlPr>
                      </m:sSubPr>
                      <m:e>
                        <m:r>
                          <a:rPr lang="es-CL" b="0" i="1" dirty="0" smtClean="0">
                            <a:latin typeface="Cambria Math" panose="02040503050406030204" pitchFamily="18" charset="0"/>
                          </a:rPr>
                          <m:t>𝑦</m:t>
                        </m:r>
                      </m:e>
                      <m:sub>
                        <m:r>
                          <a:rPr lang="es-ES" i="1" dirty="0" smtClean="0">
                            <a:latin typeface="Cambria Math" panose="02040503050406030204" pitchFamily="18" charset="0"/>
                          </a:rPr>
                          <m:t>𝑖</m:t>
                        </m:r>
                      </m:sub>
                    </m:sSub>
                    <m:r>
                      <a:rPr lang="es-ES" i="1" dirty="0" smtClean="0">
                        <a:latin typeface="Cambria Math" panose="02040503050406030204" pitchFamily="18" charset="0"/>
                      </a:rPr>
                      <m:t>=1)</m:t>
                    </m:r>
                  </m:oMath>
                </a14:m>
                <a:r>
                  <a:rPr lang="es-ES" dirty="0"/>
                  <a:t> (para cada ensayo 𝑖)</a:t>
                </a:r>
              </a:p>
              <a:p>
                <a:pPr marL="0" indent="0">
                  <a:buNone/>
                </a:pPr>
                <a:endParaRPr lang="es-ES" dirty="0"/>
              </a:p>
              <a:p>
                <a:r>
                  <a:rPr lang="es-ES" dirty="0"/>
                  <a:t>Se puede demostrar, usando técnicas algebraicas, que</a:t>
                </a:r>
              </a:p>
              <a:p>
                <a:endParaRPr lang="es-ES" dirty="0"/>
              </a:p>
              <a:p>
                <a:pPr marL="0" indent="0">
                  <a:buNone/>
                </a:pPr>
                <a:endParaRPr lang="es-ES" dirty="0"/>
              </a:p>
              <a:p>
                <a:pPr marL="0" indent="0">
                  <a:buNone/>
                </a:pPr>
                <a:endParaRPr lang="es-ES" dirty="0"/>
              </a:p>
              <a:p>
                <a:pPr marL="0" indent="0">
                  <a:buNone/>
                </a:pPr>
                <a:endParaRPr lang="es-ES" dirty="0"/>
              </a:p>
              <a:p>
                <a:pPr marL="0" indent="0">
                  <a:buNone/>
                </a:pPr>
                <a:r>
                  <a:rPr lang="es-ES" dirty="0"/>
                  <a:t>Es decir, el </a:t>
                </a:r>
                <a:r>
                  <a:rPr lang="es-ES" dirty="0" err="1"/>
                  <a:t>logit</a:t>
                </a:r>
                <a:r>
                  <a:rPr lang="es-ES" dirty="0"/>
                  <a:t> es la función inversa de la sigmoide logística</a:t>
                </a:r>
              </a:p>
              <a:p>
                <a:r>
                  <a:rPr lang="es-ES" dirty="0"/>
                  <a:t>Esta forma funcional es usada comúnmente como función de activación en redes neuronales </a:t>
                </a:r>
              </a:p>
              <a:p>
                <a:pPr marL="0" indent="0">
                  <a:buNone/>
                </a:pPr>
                <a:endParaRPr lang="es-ES" dirty="0"/>
              </a:p>
              <a:p>
                <a:endParaRPr lang="es-ES" dirty="0"/>
              </a:p>
            </p:txBody>
          </p:sp>
        </mc:Choice>
        <mc:Fallback>
          <p:sp>
            <p:nvSpPr>
              <p:cNvPr id="3" name="Marcador de contenido 1">
                <a:extLst>
                  <a:ext uri="{FF2B5EF4-FFF2-40B4-BE49-F238E27FC236}">
                    <a16:creationId xmlns:a16="http://schemas.microsoft.com/office/drawing/2014/main" id="{509E6064-0DA4-0C53-386D-947EDD127B7D}"/>
                  </a:ext>
                </a:extLst>
              </p:cNvPr>
              <p:cNvSpPr>
                <a:spLocks noGrp="1" noRot="1" noChangeAspect="1" noMove="1" noResize="1" noEditPoints="1" noAdjustHandles="1" noChangeArrowheads="1" noChangeShapeType="1" noTextEdit="1"/>
              </p:cNvSpPr>
              <p:nvPr>
                <p:ph idx="1"/>
              </p:nvPr>
            </p:nvSpPr>
            <p:spPr>
              <a:xfrm>
                <a:off x="171225" y="935916"/>
                <a:ext cx="12115601" cy="6148991"/>
              </a:xfrm>
              <a:blipFill>
                <a:blip r:embed="rId2"/>
                <a:stretch>
                  <a:fillRect l="-402"/>
                </a:stretch>
              </a:blipFill>
            </p:spPr>
            <p:txBody>
              <a:bodyPr/>
              <a:lstStyle/>
              <a:p>
                <a:r>
                  <a:rPr lang="en-US">
                    <a:noFill/>
                  </a:rPr>
                  <a:t> </a:t>
                </a:r>
              </a:p>
            </p:txBody>
          </p:sp>
        </mc:Fallback>
      </mc:AlternateContent>
      <p:pic>
        <p:nvPicPr>
          <p:cNvPr id="7" name="Imagen 6">
            <a:extLst>
              <a:ext uri="{FF2B5EF4-FFF2-40B4-BE49-F238E27FC236}">
                <a16:creationId xmlns:a16="http://schemas.microsoft.com/office/drawing/2014/main" id="{C02C4915-8EBC-F4DF-7156-755574BA12A8}"/>
              </a:ext>
            </a:extLst>
          </p:cNvPr>
          <p:cNvPicPr>
            <a:picLocks noChangeAspect="1"/>
          </p:cNvPicPr>
          <p:nvPr/>
        </p:nvPicPr>
        <p:blipFill>
          <a:blip r:embed="rId3"/>
          <a:stretch>
            <a:fillRect/>
          </a:stretch>
        </p:blipFill>
        <p:spPr>
          <a:xfrm>
            <a:off x="3423912" y="1503952"/>
            <a:ext cx="5610225" cy="762000"/>
          </a:xfrm>
          <a:prstGeom prst="rect">
            <a:avLst/>
          </a:prstGeom>
        </p:spPr>
      </p:pic>
      <p:pic>
        <p:nvPicPr>
          <p:cNvPr id="10" name="Imagen 9">
            <a:extLst>
              <a:ext uri="{FF2B5EF4-FFF2-40B4-BE49-F238E27FC236}">
                <a16:creationId xmlns:a16="http://schemas.microsoft.com/office/drawing/2014/main" id="{6931F592-A81B-D105-1DBF-16948685C904}"/>
              </a:ext>
            </a:extLst>
          </p:cNvPr>
          <p:cNvPicPr>
            <a:picLocks noChangeAspect="1"/>
          </p:cNvPicPr>
          <p:nvPr/>
        </p:nvPicPr>
        <p:blipFill>
          <a:blip r:embed="rId4"/>
          <a:stretch>
            <a:fillRect/>
          </a:stretch>
        </p:blipFill>
        <p:spPr>
          <a:xfrm>
            <a:off x="4362450" y="3648461"/>
            <a:ext cx="3467100" cy="723900"/>
          </a:xfrm>
          <a:prstGeom prst="rect">
            <a:avLst/>
          </a:prstGeom>
        </p:spPr>
      </p:pic>
    </p:spTree>
    <p:extLst>
      <p:ext uri="{BB962C8B-B14F-4D97-AF65-F5344CB8AC3E}">
        <p14:creationId xmlns:p14="http://schemas.microsoft.com/office/powerpoint/2010/main" val="12930399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Formulación matemática</a:t>
            </a:r>
            <a:endParaRPr lang="es-ES_tradnl" sz="2800" b="1" dirty="0">
              <a:solidFill>
                <a:schemeClr val="bg1"/>
              </a:solidFill>
              <a:latin typeface="Myriad Pro Cond" panose="020B0506030403020204" pitchFamily="34" charset="0"/>
              <a:ea typeface="Arial Narrow" charset="0"/>
              <a:cs typeface="Arial Narrow" charset="0"/>
            </a:endParaRPr>
          </a:p>
        </p:txBody>
      </p:sp>
      <mc:AlternateContent xmlns:mc="http://schemas.openxmlformats.org/markup-compatibility/2006" xmlns:a14="http://schemas.microsoft.com/office/drawing/2010/main">
        <mc:Choice Requires="a14">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5" y="935916"/>
                <a:ext cx="12115601" cy="6148991"/>
              </a:xfrm>
            </p:spPr>
            <p:txBody>
              <a:bodyPr>
                <a:normAutofit/>
              </a:bodyPr>
              <a:lstStyle/>
              <a:p>
                <a:r>
                  <a:rPr lang="es-CL" dirty="0"/>
                  <a:t>Una regla de decisión común es que si la probabilidad es mayor a 0.5, se tiene </a:t>
                </a:r>
                <a14:m>
                  <m:oMath xmlns:m="http://schemas.openxmlformats.org/officeDocument/2006/math">
                    <m:r>
                      <m:rPr>
                        <m:sty m:val="p"/>
                      </m:rPr>
                      <a:rPr lang="es-CL" dirty="0">
                        <a:latin typeface="Cambria Math" panose="02040503050406030204" pitchFamily="18" charset="0"/>
                      </a:rPr>
                      <m:t>y</m:t>
                    </m:r>
                    <m:r>
                      <a:rPr lang="es-CL" i="1" dirty="0" smtClean="0">
                        <a:latin typeface="Cambria Math" panose="02040503050406030204" pitchFamily="18" charset="0"/>
                      </a:rPr>
                      <m:t>=1</m:t>
                    </m:r>
                  </m:oMath>
                </a14:m>
                <a:r>
                  <a:rPr lang="es-CL" dirty="0"/>
                  <a:t>, y </a:t>
                </a:r>
                <a14:m>
                  <m:oMath xmlns:m="http://schemas.openxmlformats.org/officeDocument/2006/math">
                    <m:r>
                      <a:rPr lang="es-CL" i="1" dirty="0" smtClean="0">
                        <a:latin typeface="Cambria Math" panose="02040503050406030204" pitchFamily="18" charset="0"/>
                      </a:rPr>
                      <m:t>0</m:t>
                    </m:r>
                  </m:oMath>
                </a14:m>
                <a:r>
                  <a:rPr lang="es-CL" dirty="0"/>
                  <a:t> en el otro caso</a:t>
                </a:r>
              </a:p>
              <a:p>
                <a:endParaRPr lang="es-ES" dirty="0"/>
              </a:p>
              <a:p>
                <a:endParaRPr lang="es-ES" dirty="0"/>
              </a:p>
            </p:txBody>
          </p:sp>
        </mc:Choice>
        <mc:Fallback xmlns="">
          <p:sp>
            <p:nvSpPr>
              <p:cNvPr id="3" name="Marcador de contenido 1">
                <a:extLst>
                  <a:ext uri="{FF2B5EF4-FFF2-40B4-BE49-F238E27FC236}">
                    <a16:creationId xmlns:a16="http://schemas.microsoft.com/office/drawing/2014/main" id="{509E6064-0DA4-0C53-386D-947EDD127B7D}"/>
                  </a:ext>
                </a:extLst>
              </p:cNvPr>
              <p:cNvSpPr>
                <a:spLocks noGrp="1" noRot="1" noChangeAspect="1" noMove="1" noResize="1" noEditPoints="1" noAdjustHandles="1" noChangeArrowheads="1" noChangeShapeType="1" noTextEdit="1"/>
              </p:cNvSpPr>
              <p:nvPr>
                <p:ph idx="1"/>
              </p:nvPr>
            </p:nvSpPr>
            <p:spPr>
              <a:xfrm>
                <a:off x="171225" y="935916"/>
                <a:ext cx="12115601" cy="6148991"/>
              </a:xfrm>
              <a:blipFill>
                <a:blip r:embed="rId3"/>
                <a:stretch>
                  <a:fillRect l="-905" t="-1687"/>
                </a:stretch>
              </a:blipFill>
            </p:spPr>
            <p:txBody>
              <a:bodyPr/>
              <a:lstStyle/>
              <a:p>
                <a:r>
                  <a:rPr lang="es-CL">
                    <a:noFill/>
                  </a:rPr>
                  <a:t> </a:t>
                </a:r>
              </a:p>
            </p:txBody>
          </p:sp>
        </mc:Fallback>
      </mc:AlternateContent>
      <p:pic>
        <p:nvPicPr>
          <p:cNvPr id="8" name="Imagen 7">
            <a:extLst>
              <a:ext uri="{FF2B5EF4-FFF2-40B4-BE49-F238E27FC236}">
                <a16:creationId xmlns:a16="http://schemas.microsoft.com/office/drawing/2014/main" id="{1E82AF8A-7A89-B4AE-E4C5-08C7E52E5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9284" y="1816247"/>
            <a:ext cx="4919482" cy="3447295"/>
          </a:xfrm>
          <a:prstGeom prst="rect">
            <a:avLst/>
          </a:prstGeom>
        </p:spPr>
      </p:pic>
      <p:sp>
        <p:nvSpPr>
          <p:cNvPr id="7" name="CuadroTexto 6">
            <a:extLst>
              <a:ext uri="{FF2B5EF4-FFF2-40B4-BE49-F238E27FC236}">
                <a16:creationId xmlns:a16="http://schemas.microsoft.com/office/drawing/2014/main" id="{7877A516-AE60-4047-53AC-90639BDB5DDE}"/>
              </a:ext>
            </a:extLst>
          </p:cNvPr>
          <p:cNvSpPr txBox="1"/>
          <p:nvPr/>
        </p:nvSpPr>
        <p:spPr>
          <a:xfrm>
            <a:off x="1118588" y="6062344"/>
            <a:ext cx="12671394" cy="369332"/>
          </a:xfrm>
          <a:prstGeom prst="rect">
            <a:avLst/>
          </a:prstGeom>
          <a:noFill/>
        </p:spPr>
        <p:txBody>
          <a:bodyPr wrap="square" rtlCol="0">
            <a:spAutoFit/>
          </a:bodyPr>
          <a:lstStyle/>
          <a:p>
            <a:r>
              <a:rPr lang="es-MX" dirty="0"/>
              <a:t>Spoiler: si bien es una “buena” decisión a priori, en lo </a:t>
            </a:r>
            <a:r>
              <a:rPr lang="es-MX" dirty="0" err="1"/>
              <a:t>prácico</a:t>
            </a:r>
            <a:r>
              <a:rPr lang="es-MX" dirty="0"/>
              <a:t>, descartaremos guiarnos por un solo corte</a:t>
            </a:r>
            <a:endParaRPr lang="en-US" dirty="0"/>
          </a:p>
        </p:txBody>
      </p:sp>
    </p:spTree>
    <p:extLst>
      <p:ext uri="{BB962C8B-B14F-4D97-AF65-F5344CB8AC3E}">
        <p14:creationId xmlns:p14="http://schemas.microsoft.com/office/powerpoint/2010/main" val="3252394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132770" cy="461665"/>
          </a:xfrm>
          <a:prstGeom prst="rect">
            <a:avLst/>
          </a:prstGeom>
        </p:spPr>
        <p:txBody>
          <a:bodyPr wrap="square">
            <a:spAutoFit/>
          </a:bodyPr>
          <a:lstStyle/>
          <a:p>
            <a:r>
              <a:rPr lang="es-ES" sz="2300" b="1" dirty="0">
                <a:solidFill>
                  <a:schemeClr val="bg1"/>
                </a:solidFill>
                <a:latin typeface="Myriad Pro Cond" panose="020B0506030403020204" pitchFamily="34" charset="0"/>
                <a:ea typeface="Arial Narrow" charset="0"/>
                <a:cs typeface="Arial Narrow" charset="0"/>
              </a:rPr>
              <a:t>Clasificación logística: un ejemplo gráfico</a:t>
            </a:r>
            <a:endParaRPr lang="es-ES_tradnl" sz="2300" b="1" dirty="0">
              <a:solidFill>
                <a:schemeClr val="bg1"/>
              </a:solidFill>
              <a:latin typeface="Myriad Pro Cond" panose="020B0506030403020204" pitchFamily="34" charset="0"/>
              <a:ea typeface="Arial Narrow" charset="0"/>
              <a:cs typeface="Arial Narrow" charset="0"/>
            </a:endParaRPr>
          </a:p>
        </p:txBody>
      </p:sp>
      <p:pic>
        <p:nvPicPr>
          <p:cNvPr id="13" name="Imagen 12">
            <a:extLst>
              <a:ext uri="{FF2B5EF4-FFF2-40B4-BE49-F238E27FC236}">
                <a16:creationId xmlns:a16="http://schemas.microsoft.com/office/drawing/2014/main" id="{6824F405-41AB-2EB0-9831-EC66791DB715}"/>
              </a:ext>
            </a:extLst>
          </p:cNvPr>
          <p:cNvPicPr>
            <a:picLocks noChangeAspect="1"/>
          </p:cNvPicPr>
          <p:nvPr/>
        </p:nvPicPr>
        <p:blipFill>
          <a:blip r:embed="rId2"/>
          <a:stretch>
            <a:fillRect/>
          </a:stretch>
        </p:blipFill>
        <p:spPr>
          <a:xfrm>
            <a:off x="1808311" y="638762"/>
            <a:ext cx="8780359" cy="5856508"/>
          </a:xfrm>
          <a:prstGeom prst="rect">
            <a:avLst/>
          </a:prstGeom>
        </p:spPr>
      </p:pic>
      <p:sp>
        <p:nvSpPr>
          <p:cNvPr id="7" name="Elipse 6">
            <a:extLst>
              <a:ext uri="{FF2B5EF4-FFF2-40B4-BE49-F238E27FC236}">
                <a16:creationId xmlns:a16="http://schemas.microsoft.com/office/drawing/2014/main" id="{CBF9ED49-550C-9A25-805D-6838C3A390F4}"/>
              </a:ext>
            </a:extLst>
          </p:cNvPr>
          <p:cNvSpPr/>
          <p:nvPr/>
        </p:nvSpPr>
        <p:spPr>
          <a:xfrm>
            <a:off x="3977196" y="1109709"/>
            <a:ext cx="1802168" cy="65694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ipse 7">
            <a:extLst>
              <a:ext uri="{FF2B5EF4-FFF2-40B4-BE49-F238E27FC236}">
                <a16:creationId xmlns:a16="http://schemas.microsoft.com/office/drawing/2014/main" id="{ACA30000-43C7-AA93-DED8-D5F15B74AB1B}"/>
              </a:ext>
            </a:extLst>
          </p:cNvPr>
          <p:cNvSpPr/>
          <p:nvPr/>
        </p:nvSpPr>
        <p:spPr>
          <a:xfrm>
            <a:off x="5976151" y="5305568"/>
            <a:ext cx="1802168" cy="65694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adroTexto 10">
            <a:extLst>
              <a:ext uri="{FF2B5EF4-FFF2-40B4-BE49-F238E27FC236}">
                <a16:creationId xmlns:a16="http://schemas.microsoft.com/office/drawing/2014/main" id="{311F3E8A-9375-3E41-639F-8C226B9CE68C}"/>
              </a:ext>
            </a:extLst>
          </p:cNvPr>
          <p:cNvSpPr txBox="1"/>
          <p:nvPr/>
        </p:nvSpPr>
        <p:spPr>
          <a:xfrm>
            <a:off x="3977196" y="1725256"/>
            <a:ext cx="2173993" cy="307777"/>
          </a:xfrm>
          <a:prstGeom prst="rect">
            <a:avLst/>
          </a:prstGeom>
          <a:noFill/>
        </p:spPr>
        <p:txBody>
          <a:bodyPr wrap="none" rtlCol="0">
            <a:spAutoFit/>
          </a:bodyPr>
          <a:lstStyle/>
          <a:p>
            <a:r>
              <a:rPr lang="es-MX" sz="1400" dirty="0">
                <a:solidFill>
                  <a:srgbClr val="FF0000"/>
                </a:solidFill>
              </a:rPr>
              <a:t>Modelo se equivoca (FP)</a:t>
            </a:r>
            <a:endParaRPr lang="en-US" sz="1400" dirty="0">
              <a:solidFill>
                <a:srgbClr val="FF0000"/>
              </a:solidFill>
            </a:endParaRPr>
          </a:p>
        </p:txBody>
      </p:sp>
      <p:sp>
        <p:nvSpPr>
          <p:cNvPr id="12" name="CuadroTexto 11">
            <a:extLst>
              <a:ext uri="{FF2B5EF4-FFF2-40B4-BE49-F238E27FC236}">
                <a16:creationId xmlns:a16="http://schemas.microsoft.com/office/drawing/2014/main" id="{1C8B2120-E679-81B2-C947-6AF462E9A82E}"/>
              </a:ext>
            </a:extLst>
          </p:cNvPr>
          <p:cNvSpPr txBox="1"/>
          <p:nvPr/>
        </p:nvSpPr>
        <p:spPr>
          <a:xfrm>
            <a:off x="5790238" y="4959406"/>
            <a:ext cx="2183611" cy="307777"/>
          </a:xfrm>
          <a:prstGeom prst="rect">
            <a:avLst/>
          </a:prstGeom>
          <a:noFill/>
        </p:spPr>
        <p:txBody>
          <a:bodyPr wrap="none" rtlCol="0">
            <a:spAutoFit/>
          </a:bodyPr>
          <a:lstStyle/>
          <a:p>
            <a:r>
              <a:rPr lang="es-MX" sz="1400" dirty="0">
                <a:solidFill>
                  <a:srgbClr val="FF0000"/>
                </a:solidFill>
              </a:rPr>
              <a:t>Modelo se equivoca (FN)</a:t>
            </a:r>
            <a:endParaRPr lang="en-US" sz="1400" dirty="0">
              <a:solidFill>
                <a:srgbClr val="FF0000"/>
              </a:solidFill>
            </a:endParaRPr>
          </a:p>
        </p:txBody>
      </p:sp>
    </p:spTree>
    <p:extLst>
      <p:ext uri="{BB962C8B-B14F-4D97-AF65-F5344CB8AC3E}">
        <p14:creationId xmlns:p14="http://schemas.microsoft.com/office/powerpoint/2010/main" val="31139973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523220"/>
          </a:xfrm>
          <a:prstGeom prst="rect">
            <a:avLst/>
          </a:prstGeom>
        </p:spPr>
        <p:txBody>
          <a:bodyPr wrap="square">
            <a:spAutoFit/>
          </a:bodyPr>
          <a:lstStyle/>
          <a:p>
            <a:r>
              <a:rPr lang="es-ES" sz="2800" b="1" dirty="0">
                <a:solidFill>
                  <a:schemeClr val="bg1"/>
                </a:solidFill>
                <a:latin typeface="Myriad Pro Cond" panose="020B0506030403020204" pitchFamily="34" charset="0"/>
                <a:ea typeface="Arial Narrow" charset="0"/>
                <a:cs typeface="Arial Narrow" charset="0"/>
              </a:rPr>
              <a:t>¿Y la función de costo?</a:t>
            </a:r>
            <a:endParaRPr lang="es-ES_tradnl" sz="2800" b="1" dirty="0">
              <a:solidFill>
                <a:schemeClr val="bg1"/>
              </a:solidFill>
              <a:latin typeface="Myriad Pro Cond" panose="020B0506030403020204" pitchFamily="34" charset="0"/>
              <a:ea typeface="Arial Narrow" charset="0"/>
              <a:cs typeface="Arial Narrow" charset="0"/>
            </a:endParaRPr>
          </a:p>
        </p:txBody>
      </p:sp>
      <mc:AlternateContent xmlns:mc="http://schemas.openxmlformats.org/markup-compatibility/2006" xmlns:a14="http://schemas.microsoft.com/office/drawing/2010/main">
        <mc:Choice Requires="a14">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5" y="935916"/>
                <a:ext cx="12115601" cy="6148991"/>
              </a:xfrm>
            </p:spPr>
            <p:txBody>
              <a:bodyPr>
                <a:normAutofit/>
              </a:bodyPr>
              <a:lstStyle/>
              <a:p>
                <a:r>
                  <a:rPr lang="es-CL" dirty="0"/>
                  <a:t>Dado el carácter discreto de la variable respuesta, no se puede usar la función de costo cuadrática.</a:t>
                </a:r>
              </a:p>
              <a:p>
                <a:r>
                  <a:rPr lang="es-ES" dirty="0"/>
                  <a:t>La función de costo que se usa comúnmente en regresión logística es la </a:t>
                </a:r>
                <a:r>
                  <a:rPr lang="es-ES" b="1" dirty="0"/>
                  <a:t>función de entropía cruzada:</a:t>
                </a:r>
              </a:p>
              <a:p>
                <a:endParaRPr lang="es-ES" b="1" dirty="0"/>
              </a:p>
              <a:p>
                <a:pPr marL="0" indent="0">
                  <a:buNone/>
                </a:pP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𝐽</m:t>
                      </m:r>
                      <m:d>
                        <m:dPr>
                          <m:ctrlPr>
                            <a:rPr lang="es-CL" i="1" smtClean="0">
                              <a:latin typeface="Cambria Math" panose="02040503050406030204" pitchFamily="18" charset="0"/>
                            </a:rPr>
                          </m:ctrlPr>
                        </m:dPr>
                        <m:e>
                          <m:r>
                            <a:rPr lang="es-CL" b="0" i="1" smtClean="0">
                              <a:latin typeface="Cambria Math" panose="02040503050406030204" pitchFamily="18" charset="0"/>
                              <a:ea typeface="Cambria Math" panose="02040503050406030204" pitchFamily="18" charset="0"/>
                            </a:rPr>
                            <m:t>𝛽</m:t>
                          </m:r>
                        </m:e>
                      </m:d>
                      <m:r>
                        <a:rPr lang="es-CL" b="0" i="1" smtClean="0">
                          <a:latin typeface="Cambria Math" panose="02040503050406030204" pitchFamily="18" charset="0"/>
                          <a:ea typeface="Cambria Math" panose="02040503050406030204" pitchFamily="18" charset="0"/>
                        </a:rPr>
                        <m:t>=−</m:t>
                      </m:r>
                      <m:nary>
                        <m:naryPr>
                          <m:chr m:val="∑"/>
                          <m:subHide m:val="on"/>
                          <m:supHide m:val="on"/>
                          <m:ctrlPr>
                            <a:rPr lang="es-CL" i="1" smtClean="0">
                              <a:latin typeface="Cambria Math" panose="02040503050406030204" pitchFamily="18" charset="0"/>
                              <a:ea typeface="Cambria Math" panose="02040503050406030204" pitchFamily="18" charset="0"/>
                            </a:rPr>
                          </m:ctrlPr>
                        </m:naryPr>
                        <m:sub/>
                        <m:sup/>
                        <m:e>
                          <m:sSub>
                            <m:sSubPr>
                              <m:ctrlPr>
                                <a:rPr lang="es-CL" i="1" smtClean="0">
                                  <a:latin typeface="Cambria Math" panose="02040503050406030204" pitchFamily="18" charset="0"/>
                                  <a:ea typeface="Cambria Math" panose="02040503050406030204" pitchFamily="18" charset="0"/>
                                </a:rPr>
                              </m:ctrlPr>
                            </m:sSubPr>
                            <m:e>
                              <m:r>
                                <a:rPr lang="es-CL" b="0" i="1" smtClean="0">
                                  <a:latin typeface="Cambria Math" panose="02040503050406030204" pitchFamily="18" charset="0"/>
                                  <a:ea typeface="Cambria Math" panose="02040503050406030204" pitchFamily="18" charset="0"/>
                                </a:rPr>
                                <m:t>𝑦</m:t>
                              </m:r>
                            </m:e>
                            <m:sub>
                              <m:r>
                                <a:rPr lang="es-CL" b="0" i="1" smtClean="0">
                                  <a:latin typeface="Cambria Math" panose="02040503050406030204" pitchFamily="18" charset="0"/>
                                  <a:ea typeface="Cambria Math" panose="02040503050406030204" pitchFamily="18" charset="0"/>
                                </a:rPr>
                                <m:t>𝑖</m:t>
                              </m:r>
                            </m:sub>
                          </m:sSub>
                          <m:r>
                            <a:rPr lang="es-CL" b="0" i="1" smtClean="0">
                              <a:latin typeface="Cambria Math" panose="02040503050406030204" pitchFamily="18" charset="0"/>
                              <a:ea typeface="Cambria Math" panose="02040503050406030204" pitchFamily="18" charset="0"/>
                            </a:rPr>
                            <m:t>𝑙𝑜𝑔</m:t>
                          </m:r>
                          <m:d>
                            <m:dPr>
                              <m:ctrlPr>
                                <a:rPr lang="es-CL" i="1" smtClean="0">
                                  <a:latin typeface="Cambria Math" panose="02040503050406030204" pitchFamily="18" charset="0"/>
                                  <a:ea typeface="Cambria Math" panose="02040503050406030204" pitchFamily="18" charset="0"/>
                                </a:rPr>
                              </m:ctrlPr>
                            </m:dPr>
                            <m:e>
                              <m:sSub>
                                <m:sSubPr>
                                  <m:ctrlPr>
                                    <a:rPr lang="es-CL" i="1" smtClean="0">
                                      <a:latin typeface="Cambria Math" panose="02040503050406030204" pitchFamily="18" charset="0"/>
                                      <a:ea typeface="Cambria Math" panose="02040503050406030204" pitchFamily="18" charset="0"/>
                                    </a:rPr>
                                  </m:ctrlPr>
                                </m:sSubPr>
                                <m:e>
                                  <m:r>
                                    <a:rPr lang="es-CL" b="0" i="1" smtClean="0">
                                      <a:latin typeface="Cambria Math" panose="02040503050406030204" pitchFamily="18" charset="0"/>
                                      <a:ea typeface="Cambria Math" panose="02040503050406030204" pitchFamily="18" charset="0"/>
                                    </a:rPr>
                                    <m:t>𝑝</m:t>
                                  </m:r>
                                </m:e>
                                <m:sub>
                                  <m:r>
                                    <a:rPr lang="es-CL" b="0" i="1" smtClean="0">
                                      <a:latin typeface="Cambria Math" panose="02040503050406030204" pitchFamily="18" charset="0"/>
                                      <a:ea typeface="Cambria Math" panose="02040503050406030204" pitchFamily="18" charset="0"/>
                                    </a:rPr>
                                    <m:t>𝑖</m:t>
                                  </m:r>
                                </m:sub>
                              </m:sSub>
                            </m:e>
                          </m:d>
                          <m:r>
                            <a:rPr lang="es-CL" b="0" i="1" smtClean="0">
                              <a:latin typeface="Cambria Math" panose="02040503050406030204" pitchFamily="18" charset="0"/>
                              <a:ea typeface="Cambria Math" panose="02040503050406030204" pitchFamily="18" charset="0"/>
                            </a:rPr>
                            <m:t>+</m:t>
                          </m:r>
                          <m:d>
                            <m:dPr>
                              <m:ctrlPr>
                                <a:rPr lang="es-CL" i="1" smtClean="0">
                                  <a:latin typeface="Cambria Math" panose="02040503050406030204" pitchFamily="18" charset="0"/>
                                  <a:ea typeface="Cambria Math" panose="02040503050406030204" pitchFamily="18" charset="0"/>
                                </a:rPr>
                              </m:ctrlPr>
                            </m:dPr>
                            <m:e>
                              <m:r>
                                <a:rPr lang="es-CL" b="0" i="1" smtClean="0">
                                  <a:latin typeface="Cambria Math" panose="02040503050406030204" pitchFamily="18" charset="0"/>
                                  <a:ea typeface="Cambria Math" panose="02040503050406030204" pitchFamily="18" charset="0"/>
                                </a:rPr>
                                <m:t>1−</m:t>
                              </m:r>
                              <m:sSub>
                                <m:sSubPr>
                                  <m:ctrlPr>
                                    <a:rPr lang="es-CL" i="1" smtClean="0">
                                      <a:latin typeface="Cambria Math" panose="02040503050406030204" pitchFamily="18" charset="0"/>
                                      <a:ea typeface="Cambria Math" panose="02040503050406030204" pitchFamily="18" charset="0"/>
                                    </a:rPr>
                                  </m:ctrlPr>
                                </m:sSubPr>
                                <m:e>
                                  <m:r>
                                    <a:rPr lang="es-CL" b="0" i="1" smtClean="0">
                                      <a:latin typeface="Cambria Math" panose="02040503050406030204" pitchFamily="18" charset="0"/>
                                      <a:ea typeface="Cambria Math" panose="02040503050406030204" pitchFamily="18" charset="0"/>
                                    </a:rPr>
                                    <m:t>𝑦</m:t>
                                  </m:r>
                                </m:e>
                                <m:sub>
                                  <m:r>
                                    <a:rPr lang="es-CL" b="0" i="1" smtClean="0">
                                      <a:latin typeface="Cambria Math" panose="02040503050406030204" pitchFamily="18" charset="0"/>
                                      <a:ea typeface="Cambria Math" panose="02040503050406030204" pitchFamily="18" charset="0"/>
                                    </a:rPr>
                                    <m:t>𝑖</m:t>
                                  </m:r>
                                </m:sub>
                              </m:sSub>
                            </m:e>
                          </m:d>
                          <m:r>
                            <a:rPr lang="es-CL" b="0" i="1" smtClean="0">
                              <a:latin typeface="Cambria Math" panose="02040503050406030204" pitchFamily="18" charset="0"/>
                              <a:ea typeface="Cambria Math" panose="02040503050406030204" pitchFamily="18" charset="0"/>
                            </a:rPr>
                            <m:t>𝑙𝑜𝑔</m:t>
                          </m:r>
                          <m:r>
                            <a:rPr lang="es-CL" b="0" i="1" smtClean="0">
                              <a:latin typeface="Cambria Math" panose="02040503050406030204" pitchFamily="18" charset="0"/>
                              <a:ea typeface="Cambria Math" panose="02040503050406030204" pitchFamily="18" charset="0"/>
                            </a:rPr>
                            <m:t>(1−</m:t>
                          </m:r>
                          <m:sSub>
                            <m:sSubPr>
                              <m:ctrlPr>
                                <a:rPr lang="es-CL" i="1" smtClean="0">
                                  <a:latin typeface="Cambria Math" panose="02040503050406030204" pitchFamily="18" charset="0"/>
                                  <a:ea typeface="Cambria Math" panose="02040503050406030204" pitchFamily="18" charset="0"/>
                                </a:rPr>
                              </m:ctrlPr>
                            </m:sSubPr>
                            <m:e>
                              <m:r>
                                <a:rPr lang="es-CL" b="0" i="1" smtClean="0">
                                  <a:latin typeface="Cambria Math" panose="02040503050406030204" pitchFamily="18" charset="0"/>
                                  <a:ea typeface="Cambria Math" panose="02040503050406030204" pitchFamily="18" charset="0"/>
                                </a:rPr>
                                <m:t>𝑝</m:t>
                              </m:r>
                            </m:e>
                            <m:sub>
                              <m:r>
                                <a:rPr lang="es-CL" b="0" i="1" smtClean="0">
                                  <a:latin typeface="Cambria Math" panose="02040503050406030204" pitchFamily="18" charset="0"/>
                                  <a:ea typeface="Cambria Math" panose="02040503050406030204" pitchFamily="18" charset="0"/>
                                </a:rPr>
                                <m:t>𝑖</m:t>
                              </m:r>
                            </m:sub>
                          </m:sSub>
                          <m:r>
                            <a:rPr lang="es-CL" b="0" i="1" smtClean="0">
                              <a:latin typeface="Cambria Math" panose="02040503050406030204" pitchFamily="18" charset="0"/>
                              <a:ea typeface="Cambria Math" panose="02040503050406030204" pitchFamily="18" charset="0"/>
                            </a:rPr>
                            <m:t>)</m:t>
                          </m:r>
                        </m:e>
                      </m:nary>
                    </m:oMath>
                  </m:oMathPara>
                </a14:m>
                <a:endParaRPr lang="es-ES" dirty="0"/>
              </a:p>
              <a:p>
                <a:pPr lvl="1"/>
                <a:endParaRPr lang="es-ES" b="1" dirty="0"/>
              </a:p>
              <a:p>
                <a:pPr marL="0" indent="0">
                  <a:buNone/>
                </a:pPr>
                <a:r>
                  <a:rPr lang="es-ES" dirty="0"/>
                  <a:t>Donde </a:t>
                </a:r>
                <a14:m>
                  <m:oMath xmlns:m="http://schemas.openxmlformats.org/officeDocument/2006/math">
                    <m:sSub>
                      <m:sSubPr>
                        <m:ctrlPr>
                          <a:rPr lang="es-CL" i="1" smtClean="0">
                            <a:latin typeface="Cambria Math" panose="02040503050406030204" pitchFamily="18" charset="0"/>
                            <a:ea typeface="Cambria Math" panose="02040503050406030204" pitchFamily="18" charset="0"/>
                          </a:rPr>
                        </m:ctrlPr>
                      </m:sSubPr>
                      <m:e>
                        <m:r>
                          <a:rPr lang="es-CL" b="0" i="1" smtClean="0">
                            <a:latin typeface="Cambria Math" panose="02040503050406030204" pitchFamily="18" charset="0"/>
                            <a:ea typeface="Cambria Math" panose="02040503050406030204" pitchFamily="18" charset="0"/>
                          </a:rPr>
                          <m:t>𝑝</m:t>
                        </m:r>
                      </m:e>
                      <m:sub>
                        <m:r>
                          <a:rPr lang="es-CL" b="0" i="1" smtClean="0">
                            <a:latin typeface="Cambria Math" panose="02040503050406030204" pitchFamily="18" charset="0"/>
                            <a:ea typeface="Cambria Math" panose="02040503050406030204" pitchFamily="18" charset="0"/>
                          </a:rPr>
                          <m:t>𝑖</m:t>
                        </m:r>
                      </m:sub>
                    </m:sSub>
                  </m:oMath>
                </a14:m>
                <a:r>
                  <a:rPr lang="es-ES" dirty="0"/>
                  <a:t> son las probabilidades predichas, y que dependen de los </a:t>
                </a:r>
                <a14:m>
                  <m:oMath xmlns:m="http://schemas.openxmlformats.org/officeDocument/2006/math">
                    <m:r>
                      <a:rPr lang="es-CL" i="1">
                        <a:latin typeface="Cambria Math" panose="02040503050406030204" pitchFamily="18" charset="0"/>
                        <a:ea typeface="Cambria Math" panose="02040503050406030204" pitchFamily="18" charset="0"/>
                      </a:rPr>
                      <m:t>𝛽</m:t>
                    </m:r>
                  </m:oMath>
                </a14:m>
                <a:r>
                  <a:rPr lang="es-ES" dirty="0"/>
                  <a:t> del modelo</a:t>
                </a:r>
              </a:p>
              <a:p>
                <a:pPr marL="0" indent="0">
                  <a:buNone/>
                </a:pPr>
                <a:endParaRPr lang="es-ES" dirty="0"/>
              </a:p>
              <a:p>
                <a:pPr marL="0" indent="0">
                  <a:buNone/>
                </a:pPr>
                <a:r>
                  <a:rPr lang="es-ES" dirty="0"/>
                  <a:t>Material didáctico: </a:t>
                </a:r>
                <a:r>
                  <a:rPr lang="es-ES" dirty="0">
                    <a:hlinkClick r:id="rId2"/>
                  </a:rPr>
                  <a:t>https://towardsdatascience.com/understanding-binary-cross-entropy-log-loss-a-visual-explanation-a3ac6025181a</a:t>
                </a:r>
                <a:r>
                  <a:rPr lang="es-ES" dirty="0"/>
                  <a:t> </a:t>
                </a:r>
              </a:p>
            </p:txBody>
          </p:sp>
        </mc:Choice>
        <mc:Fallback xmlns="">
          <p:sp>
            <p:nvSpPr>
              <p:cNvPr id="3" name="Marcador de contenido 1">
                <a:extLst>
                  <a:ext uri="{FF2B5EF4-FFF2-40B4-BE49-F238E27FC236}">
                    <a16:creationId xmlns:a16="http://schemas.microsoft.com/office/drawing/2014/main" id="{509E6064-0DA4-0C53-386D-947EDD127B7D}"/>
                  </a:ext>
                </a:extLst>
              </p:cNvPr>
              <p:cNvSpPr>
                <a:spLocks noGrp="1" noRot="1" noChangeAspect="1" noMove="1" noResize="1" noEditPoints="1" noAdjustHandles="1" noChangeArrowheads="1" noChangeShapeType="1" noTextEdit="1"/>
              </p:cNvSpPr>
              <p:nvPr>
                <p:ph idx="1"/>
              </p:nvPr>
            </p:nvSpPr>
            <p:spPr>
              <a:xfrm>
                <a:off x="171225" y="935916"/>
                <a:ext cx="12115601" cy="6148991"/>
              </a:xfrm>
              <a:blipFill>
                <a:blip r:embed="rId4"/>
                <a:stretch>
                  <a:fillRect l="-1006" t="-1687" r="-1358"/>
                </a:stretch>
              </a:blipFill>
            </p:spPr>
            <p:txBody>
              <a:bodyPr/>
              <a:lstStyle/>
              <a:p>
                <a:r>
                  <a:rPr lang="es-CL">
                    <a:noFill/>
                  </a:rPr>
                  <a:t> </a:t>
                </a:r>
              </a:p>
            </p:txBody>
          </p:sp>
        </mc:Fallback>
      </mc:AlternateContent>
    </p:spTree>
    <p:extLst>
      <p:ext uri="{BB962C8B-B14F-4D97-AF65-F5344CB8AC3E}">
        <p14:creationId xmlns:p14="http://schemas.microsoft.com/office/powerpoint/2010/main" val="20836166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9858</TotalTime>
  <Words>2074</Words>
  <Application>Microsoft Office PowerPoint</Application>
  <PresentationFormat>Panorámica</PresentationFormat>
  <Paragraphs>198</Paragraphs>
  <Slides>24</Slides>
  <Notes>2</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24</vt:i4>
      </vt:variant>
    </vt:vector>
  </HeadingPairs>
  <TitlesOfParts>
    <vt:vector size="31" baseType="lpstr">
      <vt:lpstr>Arial</vt:lpstr>
      <vt:lpstr>Calibri</vt:lpstr>
      <vt:lpstr>Calibri Light</vt:lpstr>
      <vt:lpstr>Cambria Math</vt:lpstr>
      <vt:lpstr>Myriad Pro Cond</vt: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Interpretación de los coeficientes</vt:lpstr>
      <vt:lpstr>Resumen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Razonamiento científico y pensamiento matemático</dc:title>
  <dc:creator>Jorge  Castillo</dc:creator>
  <cp:lastModifiedBy>Jorge Alexis Castillo Sepulveda | U.Mayor</cp:lastModifiedBy>
  <cp:revision>34</cp:revision>
  <dcterms:created xsi:type="dcterms:W3CDTF">2023-04-17T05:23:06Z</dcterms:created>
  <dcterms:modified xsi:type="dcterms:W3CDTF">2023-07-22T15:00:04Z</dcterms:modified>
</cp:coreProperties>
</file>